
<file path=[Content_Types].xml><?xml version="1.0" encoding="utf-8"?>
<Types xmlns="http://schemas.openxmlformats.org/package/2006/content-types"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6" r:id="rId3"/>
    <p:sldId id="294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93" r:id="rId34"/>
  </p:sldIdLst>
  <p:sldSz cx="9144000" cy="5143500" type="screen16x9"/>
  <p:notesSz cx="6858000" cy="9144000"/>
  <p:custDataLst>
    <p:tags r:id="rId38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474746"/>
        </a:solidFill>
        <a:effectLst/>
        <a:uFillTx/>
        <a:latin typeface="+mj-lt"/>
        <a:ea typeface="+mj-ea"/>
        <a:cs typeface="+mj-cs"/>
        <a:sym typeface="Arial" panose="020B0604020202020204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474746"/>
        </a:solidFill>
        <a:effectLst/>
        <a:uFillTx/>
        <a:latin typeface="+mj-lt"/>
        <a:ea typeface="+mj-ea"/>
        <a:cs typeface="+mj-cs"/>
        <a:sym typeface="Arial" panose="020B0604020202020204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474746"/>
        </a:solidFill>
        <a:effectLst/>
        <a:uFillTx/>
        <a:latin typeface="+mj-lt"/>
        <a:ea typeface="+mj-ea"/>
        <a:cs typeface="+mj-cs"/>
        <a:sym typeface="Arial" panose="020B0604020202020204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474746"/>
        </a:solidFill>
        <a:effectLst/>
        <a:uFillTx/>
        <a:latin typeface="+mj-lt"/>
        <a:ea typeface="+mj-ea"/>
        <a:cs typeface="+mj-cs"/>
        <a:sym typeface="Arial" panose="020B0604020202020204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474746"/>
        </a:solidFill>
        <a:effectLst/>
        <a:uFillTx/>
        <a:latin typeface="+mj-lt"/>
        <a:ea typeface="+mj-ea"/>
        <a:cs typeface="+mj-cs"/>
        <a:sym typeface="Arial" panose="020B0604020202020204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474746"/>
        </a:solidFill>
        <a:effectLst/>
        <a:uFillTx/>
        <a:latin typeface="+mj-lt"/>
        <a:ea typeface="+mj-ea"/>
        <a:cs typeface="+mj-cs"/>
        <a:sym typeface="Arial" panose="020B0604020202020204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474746"/>
        </a:solidFill>
        <a:effectLst/>
        <a:uFillTx/>
        <a:latin typeface="+mj-lt"/>
        <a:ea typeface="+mj-ea"/>
        <a:cs typeface="+mj-cs"/>
        <a:sym typeface="Arial" panose="020B0604020202020204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474746"/>
        </a:solidFill>
        <a:effectLst/>
        <a:uFillTx/>
        <a:latin typeface="+mj-lt"/>
        <a:ea typeface="+mj-ea"/>
        <a:cs typeface="+mj-cs"/>
        <a:sym typeface="Arial" panose="020B0604020202020204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474746"/>
        </a:solidFill>
        <a:effectLst/>
        <a:uFillTx/>
        <a:latin typeface="+mj-lt"/>
        <a:ea typeface="+mj-ea"/>
        <a:cs typeface="+mj-cs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8"/>
    <p:restoredTop sz="94231"/>
  </p:normalViewPr>
  <p:slideViewPr>
    <p:cSldViewPr snapToGrid="0" snapToObjects="1">
      <p:cViewPr varScale="1">
        <p:scale>
          <a:sx n="142" d="100"/>
          <a:sy n="142" d="100"/>
        </p:scale>
        <p:origin x="6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Arial" panose="020B0604020202020204"/>
      </a:defRPr>
    </a:lvl1pPr>
    <a:lvl2pPr indent="228600" defTabSz="457200" latinLnBrk="0">
      <a:defRPr sz="1200">
        <a:latin typeface="+mj-lt"/>
        <a:ea typeface="+mj-ea"/>
        <a:cs typeface="+mj-cs"/>
        <a:sym typeface="Arial" panose="020B0604020202020204"/>
      </a:defRPr>
    </a:lvl2pPr>
    <a:lvl3pPr indent="457200" defTabSz="457200" latinLnBrk="0">
      <a:defRPr sz="1200">
        <a:latin typeface="+mj-lt"/>
        <a:ea typeface="+mj-ea"/>
        <a:cs typeface="+mj-cs"/>
        <a:sym typeface="Arial" panose="020B0604020202020204"/>
      </a:defRPr>
    </a:lvl3pPr>
    <a:lvl4pPr indent="685800" defTabSz="457200" latinLnBrk="0">
      <a:defRPr sz="1200">
        <a:latin typeface="+mj-lt"/>
        <a:ea typeface="+mj-ea"/>
        <a:cs typeface="+mj-cs"/>
        <a:sym typeface="Arial" panose="020B0604020202020204"/>
      </a:defRPr>
    </a:lvl4pPr>
    <a:lvl5pPr indent="914400" defTabSz="457200" latinLnBrk="0">
      <a:defRPr sz="1200">
        <a:latin typeface="+mj-lt"/>
        <a:ea typeface="+mj-ea"/>
        <a:cs typeface="+mj-cs"/>
        <a:sym typeface="Arial" panose="020B0604020202020204"/>
      </a:defRPr>
    </a:lvl5pPr>
    <a:lvl6pPr indent="1143000" defTabSz="457200" latinLnBrk="0">
      <a:defRPr sz="1200">
        <a:latin typeface="+mj-lt"/>
        <a:ea typeface="+mj-ea"/>
        <a:cs typeface="+mj-cs"/>
        <a:sym typeface="Arial" panose="020B0604020202020204"/>
      </a:defRPr>
    </a:lvl6pPr>
    <a:lvl7pPr indent="1371600" defTabSz="457200" latinLnBrk="0">
      <a:defRPr sz="1200">
        <a:latin typeface="+mj-lt"/>
        <a:ea typeface="+mj-ea"/>
        <a:cs typeface="+mj-cs"/>
        <a:sym typeface="Arial" panose="020B0604020202020204"/>
      </a:defRPr>
    </a:lvl7pPr>
    <a:lvl8pPr indent="1600200" defTabSz="457200" latinLnBrk="0">
      <a:defRPr sz="1200">
        <a:latin typeface="+mj-lt"/>
        <a:ea typeface="+mj-ea"/>
        <a:cs typeface="+mj-cs"/>
        <a:sym typeface="Arial" panose="020B0604020202020204"/>
      </a:defRPr>
    </a:lvl8pPr>
    <a:lvl9pPr indent="1828800" defTabSz="457200" latinLnBrk="0">
      <a:defRPr sz="1200">
        <a:latin typeface="+mj-lt"/>
        <a:ea typeface="+mj-ea"/>
        <a:cs typeface="+mj-cs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/>
          <p:cNvSpPr>
            <a:spLocks noGrp="1"/>
          </p:cNvSpPr>
          <p:nvPr>
            <p:ph type="body" sz="quarter" idx="13"/>
          </p:nvPr>
        </p:nvSpPr>
        <p:spPr>
          <a:xfrm>
            <a:off x="487898" y="3863771"/>
            <a:ext cx="3683001" cy="369889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900"/>
              </a:spcBef>
              <a:buSzTx/>
              <a:buNone/>
              <a:defRPr sz="4000" b="1">
                <a:solidFill>
                  <a:schemeClr val="accent6"/>
                </a:solidFill>
              </a:defRPr>
            </a:pPr>
          </a:p>
        </p:txBody>
      </p:sp>
      <p:sp>
        <p:nvSpPr>
          <p:cNvPr id="13" name="Rectangle"/>
          <p:cNvSpPr>
            <a:spLocks noGrp="1"/>
          </p:cNvSpPr>
          <p:nvPr>
            <p:ph type="body" sz="quarter" idx="14"/>
          </p:nvPr>
        </p:nvSpPr>
        <p:spPr>
          <a:xfrm>
            <a:off x="487899" y="1250570"/>
            <a:ext cx="7324988" cy="74453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900"/>
              </a:spcBef>
              <a:buSzTx/>
              <a:buNone/>
              <a:defRPr sz="4000" b="1">
                <a:solidFill>
                  <a:srgbClr val="4D4D4C"/>
                </a:solidFill>
              </a:defRPr>
            </a:pPr>
          </a:p>
        </p:txBody>
      </p:sp>
      <p:sp>
        <p:nvSpPr>
          <p:cNvPr id="14" name="Rectangle"/>
          <p:cNvSpPr>
            <a:spLocks noGrp="1"/>
          </p:cNvSpPr>
          <p:nvPr>
            <p:ph type="body" sz="quarter" idx="15"/>
          </p:nvPr>
        </p:nvSpPr>
        <p:spPr>
          <a:xfrm>
            <a:off x="487898" y="2000917"/>
            <a:ext cx="6041584" cy="48785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>
                <a:solidFill>
                  <a:srgbClr val="4D4D4C"/>
                </a:solidFill>
              </a:defRPr>
            </a:pPr>
          </a:p>
        </p:txBody>
      </p:sp>
      <p:pic>
        <p:nvPicPr>
          <p:cNvPr id="15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Blank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1.pdf" descr="image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911" y="4699139"/>
            <a:ext cx="883651" cy="3311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7" name="Rectangle"/>
          <p:cNvSpPr/>
          <p:nvPr/>
        </p:nvSpPr>
        <p:spPr>
          <a:xfrm>
            <a:off x="8053950" y="4639759"/>
            <a:ext cx="1018534" cy="4400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spcBef>
                <a:spcPts val="900"/>
              </a:spcBef>
              <a:defRPr sz="4000" b="1">
                <a:solidFill>
                  <a:srgbClr val="FFFFFF"/>
                </a:solidFill>
              </a:defRPr>
            </a:pP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074459" y="1674428"/>
            <a:ext cx="6069542" cy="1250669"/>
          </a:xfrm>
          <a:prstGeom prst="rect">
            <a:avLst/>
          </a:prstGeom>
        </p:spPr>
        <p:txBody>
          <a:bodyPr anchor="ctr"/>
          <a:lstStyle>
            <a:lvl1pPr>
              <a:defRPr sz="3000">
                <a:solidFill>
                  <a:srgbClr val="4D4D4C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36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Code Snip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6789" y="114935"/>
            <a:ext cx="8205304" cy="54574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336613" y="1010407"/>
            <a:ext cx="8207742" cy="36419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None/>
              <a:defRPr sz="1100"/>
            </a:lvl1pPr>
            <a:lvl2pPr marL="0" indent="457200">
              <a:spcBef>
                <a:spcPts val="200"/>
              </a:spcBef>
              <a:buSzTx/>
              <a:buNone/>
              <a:defRPr sz="1100"/>
            </a:lvl2pPr>
            <a:lvl3pPr marL="0" indent="914400">
              <a:spcBef>
                <a:spcPts val="200"/>
              </a:spcBef>
              <a:buSzTx/>
              <a:buNone/>
              <a:defRPr sz="1100"/>
            </a:lvl3pPr>
            <a:lvl4pPr marL="0" indent="1371600">
              <a:spcBef>
                <a:spcPts val="200"/>
              </a:spcBef>
              <a:buSzTx/>
              <a:buNone/>
              <a:defRPr sz="1100"/>
            </a:lvl4pPr>
            <a:lvl5pPr marL="0" indent="1828800">
              <a:spcBef>
                <a:spcPts val="200"/>
              </a:spcBef>
              <a:buSzTx/>
              <a:buNone/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4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96393" y="1969202"/>
            <a:ext cx="7772401" cy="930106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pic>
        <p:nvPicPr>
          <p:cNvPr id="43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6789" y="114935"/>
            <a:ext cx="8205304" cy="54574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33575" y="1012506"/>
            <a:ext cx="4038601" cy="3472074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200"/>
            </a:lvl1pPr>
            <a:lvl2pPr marL="771525" indent="-314325">
              <a:defRPr sz="2200"/>
            </a:lvl2pPr>
            <a:lvl3pPr marL="1228725" indent="-314325">
              <a:defRPr sz="2200"/>
            </a:lvl3pPr>
            <a:lvl4pPr marL="1685925" indent="-314325">
              <a:defRPr sz="2200"/>
            </a:lvl4pPr>
            <a:lvl5pPr marL="2143125" indent="-314325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3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6789" y="114935"/>
            <a:ext cx="8205304" cy="5457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7517" y="1011542"/>
            <a:ext cx="2442635" cy="339447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4D4D4C"/>
                </a:solidFill>
              </a:defRPr>
            </a:lvl1pPr>
            <a:lvl2pPr marL="774700" indent="-317500">
              <a:spcBef>
                <a:spcPts val="400"/>
              </a:spcBef>
              <a:defRPr sz="2000">
                <a:solidFill>
                  <a:srgbClr val="4D4D4C"/>
                </a:solidFill>
              </a:defRPr>
            </a:lvl2pPr>
            <a:lvl3pPr marL="1200150" indent="-285750">
              <a:spcBef>
                <a:spcPts val="400"/>
              </a:spcBef>
              <a:defRPr sz="2000">
                <a:solidFill>
                  <a:srgbClr val="4D4D4C"/>
                </a:solidFill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rgbClr val="4D4D4C"/>
                </a:solidFill>
              </a:defRPr>
            </a:lvl4pPr>
            <a:lvl5pPr marL="2114550" indent="-285750">
              <a:spcBef>
                <a:spcPts val="400"/>
              </a:spcBef>
              <a:defRPr sz="2000">
                <a:solidFill>
                  <a:srgbClr val="4D4D4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3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Four Content -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6789" y="114935"/>
            <a:ext cx="8205304" cy="54519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7742" y="3127083"/>
            <a:ext cx="1797051" cy="34094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1pPr>
            <a:lvl2pPr marL="0" indent="45720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2pPr>
            <a:lvl3pPr marL="0" indent="91440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3pPr>
            <a:lvl4pPr marL="0" indent="137160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4pPr>
            <a:lvl5pPr marL="0" indent="182880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Rectangle"/>
          <p:cNvSpPr>
            <a:spLocks noGrp="1"/>
          </p:cNvSpPr>
          <p:nvPr>
            <p:ph type="body" sz="quarter" idx="13"/>
          </p:nvPr>
        </p:nvSpPr>
        <p:spPr>
          <a:xfrm>
            <a:off x="2496747" y="3127083"/>
            <a:ext cx="1797051" cy="34094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SzTx/>
              <a:buNone/>
              <a:defRPr sz="1400" b="1">
                <a:solidFill>
                  <a:srgbClr val="4D4D4C"/>
                </a:solidFill>
              </a:defRPr>
            </a:pPr>
          </a:p>
        </p:txBody>
      </p:sp>
      <p:sp>
        <p:nvSpPr>
          <p:cNvPr id="74" name="Rectangle"/>
          <p:cNvSpPr>
            <a:spLocks noGrp="1"/>
          </p:cNvSpPr>
          <p:nvPr>
            <p:ph type="body" sz="quarter" idx="14"/>
          </p:nvPr>
        </p:nvSpPr>
        <p:spPr>
          <a:xfrm>
            <a:off x="4634584" y="3127083"/>
            <a:ext cx="1797051" cy="34094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SzTx/>
              <a:buNone/>
              <a:defRPr sz="1400" b="1">
                <a:solidFill>
                  <a:srgbClr val="4D4D4C"/>
                </a:solidFill>
              </a:defRPr>
            </a:pPr>
          </a:p>
        </p:txBody>
      </p:sp>
      <p:sp>
        <p:nvSpPr>
          <p:cNvPr id="75" name="Rectangle"/>
          <p:cNvSpPr>
            <a:spLocks noGrp="1"/>
          </p:cNvSpPr>
          <p:nvPr>
            <p:ph type="body" sz="quarter" idx="15"/>
          </p:nvPr>
        </p:nvSpPr>
        <p:spPr>
          <a:xfrm>
            <a:off x="6990344" y="3127083"/>
            <a:ext cx="1797051" cy="34094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SzTx/>
              <a:buNone/>
              <a:defRPr sz="1400" b="1">
                <a:solidFill>
                  <a:srgbClr val="4D4D4C"/>
                </a:solidFill>
              </a:defRPr>
            </a:pPr>
          </a:p>
        </p:txBody>
      </p:sp>
      <p:sp>
        <p:nvSpPr>
          <p:cNvPr id="76" name="Image"/>
          <p:cNvSpPr>
            <a:spLocks noGrp="1"/>
          </p:cNvSpPr>
          <p:nvPr>
            <p:ph type="pic" sz="quarter" idx="16"/>
          </p:nvPr>
        </p:nvSpPr>
        <p:spPr>
          <a:xfrm>
            <a:off x="337742" y="1604354"/>
            <a:ext cx="1797051" cy="1344613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77" name="Image"/>
          <p:cNvSpPr>
            <a:spLocks noGrp="1"/>
          </p:cNvSpPr>
          <p:nvPr>
            <p:ph type="pic" sz="quarter" idx="17"/>
          </p:nvPr>
        </p:nvSpPr>
        <p:spPr>
          <a:xfrm>
            <a:off x="2496747" y="1604354"/>
            <a:ext cx="1797051" cy="1344613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78" name="Image"/>
          <p:cNvSpPr>
            <a:spLocks noGrp="1"/>
          </p:cNvSpPr>
          <p:nvPr>
            <p:ph type="pic" sz="quarter" idx="18"/>
          </p:nvPr>
        </p:nvSpPr>
        <p:spPr>
          <a:xfrm>
            <a:off x="4634584" y="1604354"/>
            <a:ext cx="1797051" cy="1344613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79" name="Image"/>
          <p:cNvSpPr>
            <a:spLocks noGrp="1"/>
          </p:cNvSpPr>
          <p:nvPr>
            <p:ph type="pic" sz="quarter" idx="19"/>
          </p:nvPr>
        </p:nvSpPr>
        <p:spPr>
          <a:xfrm>
            <a:off x="6990344" y="1604354"/>
            <a:ext cx="1797051" cy="1344613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pic>
        <p:nvPicPr>
          <p:cNvPr id="80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Six Content -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6789" y="114935"/>
            <a:ext cx="8205304" cy="54519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9933" y="2151896"/>
            <a:ext cx="1924051" cy="34094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1pPr>
            <a:lvl2pPr marL="0" indent="45720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2pPr>
            <a:lvl3pPr marL="0" indent="91440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3pPr>
            <a:lvl4pPr marL="0" indent="137160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4pPr>
            <a:lvl5pPr marL="0" indent="1828800" algn="ctr">
              <a:spcBef>
                <a:spcPts val="300"/>
              </a:spcBef>
              <a:buSzTx/>
              <a:buNone/>
              <a:defRPr sz="1400">
                <a:solidFill>
                  <a:srgbClr val="4D4D4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Rectangle"/>
          <p:cNvSpPr>
            <a:spLocks noGrp="1"/>
          </p:cNvSpPr>
          <p:nvPr>
            <p:ph type="body" sz="quarter" idx="13"/>
          </p:nvPr>
        </p:nvSpPr>
        <p:spPr>
          <a:xfrm>
            <a:off x="3479308" y="2151896"/>
            <a:ext cx="1924051" cy="34094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SzTx/>
              <a:buNone/>
              <a:defRPr sz="1400" b="1">
                <a:solidFill>
                  <a:srgbClr val="4D4D4C"/>
                </a:solidFill>
              </a:defRPr>
            </a:pPr>
          </a:p>
        </p:txBody>
      </p:sp>
      <p:sp>
        <p:nvSpPr>
          <p:cNvPr id="91" name="Rectangle"/>
          <p:cNvSpPr>
            <a:spLocks noGrp="1"/>
          </p:cNvSpPr>
          <p:nvPr>
            <p:ph type="body" sz="quarter" idx="14"/>
          </p:nvPr>
        </p:nvSpPr>
        <p:spPr>
          <a:xfrm>
            <a:off x="6624973" y="2151896"/>
            <a:ext cx="1924051" cy="34094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SzTx/>
              <a:buNone/>
              <a:defRPr sz="1400" b="1">
                <a:solidFill>
                  <a:srgbClr val="4D4D4C"/>
                </a:solidFill>
              </a:defRPr>
            </a:pPr>
          </a:p>
        </p:txBody>
      </p:sp>
      <p:sp>
        <p:nvSpPr>
          <p:cNvPr id="92" name="Rectangle"/>
          <p:cNvSpPr>
            <a:spLocks noGrp="1"/>
          </p:cNvSpPr>
          <p:nvPr>
            <p:ph type="body" sz="quarter" idx="15"/>
          </p:nvPr>
        </p:nvSpPr>
        <p:spPr>
          <a:xfrm>
            <a:off x="339933" y="3963639"/>
            <a:ext cx="1924051" cy="34094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SzTx/>
              <a:buNone/>
              <a:defRPr sz="1400" b="1">
                <a:solidFill>
                  <a:srgbClr val="4D4D4C"/>
                </a:solidFill>
              </a:defRPr>
            </a:pPr>
          </a:p>
        </p:txBody>
      </p:sp>
      <p:sp>
        <p:nvSpPr>
          <p:cNvPr id="93" name="Rectangle"/>
          <p:cNvSpPr>
            <a:spLocks noGrp="1"/>
          </p:cNvSpPr>
          <p:nvPr>
            <p:ph type="body" sz="quarter" idx="16"/>
          </p:nvPr>
        </p:nvSpPr>
        <p:spPr>
          <a:xfrm>
            <a:off x="3479308" y="3963639"/>
            <a:ext cx="1924051" cy="34094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SzTx/>
              <a:buNone/>
              <a:defRPr sz="1400" b="1">
                <a:solidFill>
                  <a:srgbClr val="4D4D4C"/>
                </a:solidFill>
              </a:defRPr>
            </a:pPr>
          </a:p>
        </p:txBody>
      </p:sp>
      <p:sp>
        <p:nvSpPr>
          <p:cNvPr id="94" name="Rectangle"/>
          <p:cNvSpPr>
            <a:spLocks noGrp="1"/>
          </p:cNvSpPr>
          <p:nvPr>
            <p:ph type="body" sz="quarter" idx="17"/>
          </p:nvPr>
        </p:nvSpPr>
        <p:spPr>
          <a:xfrm>
            <a:off x="6624973" y="3963639"/>
            <a:ext cx="1924051" cy="34094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SzTx/>
              <a:buNone/>
              <a:defRPr sz="1400" b="1">
                <a:solidFill>
                  <a:srgbClr val="4D4D4C"/>
                </a:solidFill>
              </a:defRPr>
            </a:pPr>
          </a:p>
        </p:txBody>
      </p:sp>
      <p:sp>
        <p:nvSpPr>
          <p:cNvPr id="95" name="Image"/>
          <p:cNvSpPr>
            <a:spLocks noGrp="1"/>
          </p:cNvSpPr>
          <p:nvPr>
            <p:ph type="pic" sz="quarter" idx="18"/>
          </p:nvPr>
        </p:nvSpPr>
        <p:spPr>
          <a:xfrm>
            <a:off x="339938" y="928297"/>
            <a:ext cx="1924051" cy="1100669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96" name="Image"/>
          <p:cNvSpPr>
            <a:spLocks noGrp="1"/>
          </p:cNvSpPr>
          <p:nvPr>
            <p:ph type="pic" sz="quarter" idx="19"/>
          </p:nvPr>
        </p:nvSpPr>
        <p:spPr>
          <a:xfrm>
            <a:off x="3479308" y="928297"/>
            <a:ext cx="1924051" cy="1100669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97" name="Image"/>
          <p:cNvSpPr>
            <a:spLocks noGrp="1"/>
          </p:cNvSpPr>
          <p:nvPr>
            <p:ph type="pic" sz="quarter" idx="20"/>
          </p:nvPr>
        </p:nvSpPr>
        <p:spPr>
          <a:xfrm>
            <a:off x="6624973" y="928297"/>
            <a:ext cx="1924051" cy="1100669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98" name="Image"/>
          <p:cNvSpPr>
            <a:spLocks noGrp="1"/>
          </p:cNvSpPr>
          <p:nvPr>
            <p:ph type="pic" sz="quarter" idx="21"/>
          </p:nvPr>
        </p:nvSpPr>
        <p:spPr>
          <a:xfrm>
            <a:off x="339938" y="2782372"/>
            <a:ext cx="1924051" cy="1100668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99" name="Image"/>
          <p:cNvSpPr>
            <a:spLocks noGrp="1"/>
          </p:cNvSpPr>
          <p:nvPr>
            <p:ph type="pic" sz="quarter" idx="22"/>
          </p:nvPr>
        </p:nvSpPr>
        <p:spPr>
          <a:xfrm>
            <a:off x="3479308" y="2782372"/>
            <a:ext cx="1924051" cy="1100668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00" name="Image"/>
          <p:cNvSpPr>
            <a:spLocks noGrp="1"/>
          </p:cNvSpPr>
          <p:nvPr>
            <p:ph type="pic" sz="quarter" idx="23"/>
          </p:nvPr>
        </p:nvSpPr>
        <p:spPr>
          <a:xfrm>
            <a:off x="6624973" y="2782372"/>
            <a:ext cx="1924051" cy="1100668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pic>
        <p:nvPicPr>
          <p:cNvPr id="101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36789" y="114935"/>
            <a:ext cx="8205304" cy="5451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C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10" name="Image" descr="Image"/>
          <p:cNvPicPr>
            <a:picLocks noChangeAspect="1"/>
          </p:cNvPicPr>
          <p:nvPr/>
        </p:nvPicPr>
        <p:blipFill>
          <a:blip r:embed="rId2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tiff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21761" y="114935"/>
            <a:ext cx="8205305" cy="54574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40592" y="1009331"/>
            <a:ext cx="8205304" cy="355392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>
            <a:lvl2pPr marL="800100" indent="-342900"/>
            <a:lvl3pPr marL="1219200" indent="-304800"/>
            <a:lvl4pPr marL="1714500" indent="-342900">
              <a:buChar char="–"/>
            </a:lvl4pPr>
            <a:lvl5pPr marL="2171700" indent="-342900"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" name="Image" descr="Image"/>
          <p:cNvPicPr>
            <a:picLocks noChangeAspect="1"/>
          </p:cNvPicPr>
          <p:nvPr/>
        </p:nvPicPr>
        <p:blipFill>
          <a:blip r:embed="rId13"/>
          <a:srcRect t="32048" b="32048"/>
          <a:stretch>
            <a:fillRect/>
          </a:stretch>
        </p:blipFill>
        <p:spPr>
          <a:xfrm>
            <a:off x="7828082" y="4543652"/>
            <a:ext cx="1030169" cy="3698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 panose="020B0604020202020204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 panose="020B0604020202020204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 panose="020B0604020202020204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 panose="020B0604020202020204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 panose="020B0604020202020204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 panose="020B0604020202020204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 panose="020B0604020202020204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 panose="020B0604020202020204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 panose="020B0604020202020204"/>
        </a:defRPr>
      </a:lvl9pPr>
    </p:titleStyle>
    <p:bodyStyle>
      <a:lvl1pPr marL="240665" marR="0" indent="-240665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 panose="020B0604020202020204"/>
        </a:defRPr>
      </a:lvl1pPr>
      <a:lvl2pPr marL="621665" marR="0" indent="-240665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 panose="020B0604020202020204"/>
        </a:defRPr>
      </a:lvl2pPr>
      <a:lvl3pPr marL="1002665" marR="0" indent="-240665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 panose="020B0604020202020204"/>
        </a:defRPr>
      </a:lvl3pPr>
      <a:lvl4pPr marL="1383665" marR="0" indent="-240665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 panose="020B0604020202020204"/>
        </a:defRPr>
      </a:lvl4pPr>
      <a:lvl5pPr marL="1764665" marR="0" indent="-240665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 panose="020B0604020202020204"/>
        </a:defRPr>
      </a:lvl5pPr>
      <a:lvl6pPr marL="2145665" marR="0" indent="-240665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 panose="020B0604020202020204"/>
        </a:defRPr>
      </a:lvl6pPr>
      <a:lvl7pPr marL="2526665" marR="0" indent="-240665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 panose="020B0604020202020204"/>
        </a:defRPr>
      </a:lvl7pPr>
      <a:lvl8pPr marL="2907665" marR="0" indent="-240665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 panose="020B0604020202020204"/>
        </a:defRPr>
      </a:lvl8pPr>
      <a:lvl9pPr marL="3288665" marR="0" indent="-240665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 panose="020B0604020202020204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2.tiff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tiff"/><Relationship Id="rId1" Type="http://schemas.openxmlformats.org/officeDocument/2006/relationships/image" Target="../media/image4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Introduction to Deep Learning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2755">
              <a:spcBef>
                <a:spcPts val="900"/>
              </a:spcBef>
              <a:buSzTx/>
              <a:buNone/>
              <a:defRPr sz="3960" b="1">
                <a:solidFill>
                  <a:srgbClr val="4D4D4C"/>
                </a:solidFill>
              </a:defRPr>
            </a:lvl1pPr>
          </a:lstStyle>
          <a:p>
            <a:r>
              <a:rPr lang="zh-CN" dirty="0"/>
              <a:t>智能信息</a:t>
            </a:r>
            <a:r>
              <a:rPr lang="zh-CN" dirty="0"/>
              <a:t>处理</a:t>
            </a:r>
            <a:endParaRPr lang="zh-CN" dirty="0"/>
          </a:p>
        </p:txBody>
      </p:sp>
      <p:sp>
        <p:nvSpPr>
          <p:cNvPr id="149" name="3. Gradient and Auto Differentiation"/>
          <p:cNvSpPr>
            <a:spLocks noGrp="1"/>
          </p:cNvSpPr>
          <p:nvPr>
            <p:ph type="body" idx="15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  <a:defRPr b="1">
                <a:solidFill>
                  <a:srgbClr val="4D4D4C"/>
                </a:solidFill>
              </a:defRPr>
            </a:lvl1pPr>
          </a:lstStyle>
          <a:p>
            <a:r>
              <a:rPr lang="zh-CN" altLang="en-US" dirty="0"/>
              <a:t>第</a:t>
            </a:r>
            <a:r>
              <a:rPr lang="en-US" altLang="zh-CN" dirty="0"/>
              <a:t>3</a:t>
            </a:r>
            <a:r>
              <a:rPr lang="zh-CN" altLang="en-US" dirty="0"/>
              <a:t>单元</a:t>
            </a:r>
            <a:r>
              <a:rPr lang="en-US" altLang="zh-CN" dirty="0"/>
              <a:t> </a:t>
            </a:r>
            <a:r>
              <a:rPr lang="zh-CN" altLang="en-US" dirty="0"/>
              <a:t>线性</a:t>
            </a:r>
            <a:r>
              <a:rPr lang="zh-CN" altLang="en-US" dirty="0"/>
              <a:t>模型</a:t>
            </a:r>
            <a:endParaRPr lang="zh-CN" altLang="en-US" dirty="0"/>
          </a:p>
        </p:txBody>
      </p:sp>
      <p:sp>
        <p:nvSpPr>
          <p:cNvPr id="2" name="文本占位符 1"/>
          <p:cNvSpPr/>
          <p:nvPr>
            <p:ph type="body" idx="1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Measure Estimation Qua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测量估计质量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9" name="Compare the true value vs the estimated value Real sale price vs estimated house price…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rPr lang="ja-JP" altLang="en-US"/>
                  <a:t>比较真实值与估计值</a:t>
                </a:r>
                <a:r>
                  <a:rPr lang="ja-JP" altLang="en-US" dirty="0"/>
                  <a:t> （</a:t>
                </a:r>
                <a:r>
                  <a:rPr lang="ja-JP" altLang="en-US"/>
                  <a:t>实际销售价格与估计的房价</a:t>
                </a:r>
                <a:r>
                  <a:rPr lang="ja-JP" altLang="en-US" dirty="0"/>
                  <a:t>）</a:t>
                </a:r>
                <a:endParaRPr lang="ja-JP" altLang="en-US" dirty="0"/>
              </a:p>
              <a:p>
                <a:r>
                  <a:rPr lang="ja-JP" altLang="en-US"/>
                  <a:t>以</a:t>
                </a:r>
                <a14:m>
                  <m:oMath xmlns:m="http://schemas.openxmlformats.org/officeDocument/2006/math">
                    <m:r>
                      <a:rPr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ja-JP" alt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ja-JP" altLang="en-US"/>
                  <a:t> </a:t>
                </a:r>
                <a:r>
                  <a:rPr lang="ja-JP" altLang="en-US" dirty="0"/>
                  <a:t>作为</a:t>
                </a:r>
                <a:r>
                  <a:rPr lang="ja-JP" altLang="en-US"/>
                  <a:t>真实值</a:t>
                </a:r>
                <a:r>
                  <a:rPr lang="zh-CN" altLang="en-US" dirty="0"/>
                  <a:t>，</a:t>
                </a:r>
                <a:r>
                  <a:rPr lang="ar-AE" dirty="0"/>
                  <a:t> </a:t>
                </a:r>
                <a14:m>
                  <m:oMath xmlns:m="http://schemas.openxmlformats.org/officeDocument/2006/math">
                    <m:limUpp>
                      <m:limUpp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lim>
                        <m:r>
                          <a:rPr lang="ar-AE" i="1"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</m:oMath>
                </a14:m>
                <a:r>
                  <a:rPr lang="zh-CN" altLang="en-US" dirty="0"/>
                  <a:t> </a:t>
                </a:r>
                <a:r>
                  <a:rPr lang="ja-JP" altLang="en-US" dirty="0"/>
                  <a:t>作为</a:t>
                </a:r>
                <a:r>
                  <a:rPr lang="ja-JP" altLang="en-US"/>
                  <a:t>估计值，我们可以比较损失</a:t>
                </a:r>
                <a:br>
                  <a:rPr lang="ja-JP" altLang="en-US" dirty="0"/>
                </a:br>
                <a:br>
                  <a:rPr lang="ja-JP" altLang="en-US"/>
                </a:br>
                <a:r>
                  <a:rPr lang="ja-JP" altLang="en-US"/>
                  <a:t>平方损失</a:t>
                </a:r>
                <a:r>
                  <a:rPr lang="zh-CN" altLang="en-US" dirty="0"/>
                  <a:t>：</a:t>
                </a:r>
                <a:endParaRPr lang="en-US" dirty="0"/>
              </a:p>
              <a:p>
                <a:endParaRPr dirty="0"/>
              </a:p>
            </p:txBody>
          </p:sp>
        </mc:Choice>
        <mc:Fallback>
          <p:sp>
            <p:nvSpPr>
              <p:cNvPr id="209" name="Compare the true value vs the estimated value Real sale price vs estimated house price…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 rotWithShape="1">
                <a:blip r:embed="rId1"/>
                <a:stretch>
                  <a:fillRect l="-3" t="-9" r="1" b="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0" name="Equation"/>
              <p:cNvSpPr txBox="1"/>
              <p:nvPr/>
            </p:nvSpPr>
            <p:spPr>
              <a:xfrm>
                <a:off x="-597493" y="720022"/>
                <a:ext cx="103100" cy="14813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800" i="1">
                          <a:solidFill>
                            <a:srgbClr val="474746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>
                  <a:solidFill>
                    <a:srgbClr val="474746"/>
                  </a:solidFill>
                </a:endParaRPr>
              </a:p>
            </p:txBody>
          </p:sp>
        </mc:Choice>
        <mc:Fallback>
          <p:sp>
            <p:nvSpPr>
              <p:cNvPr id="2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7493" y="720022"/>
                <a:ext cx="103100" cy="148134"/>
              </a:xfrm>
              <a:prstGeom prst="rect">
                <a:avLst/>
              </a:prstGeom>
              <a:blipFill rotWithShape="1">
                <a:blip r:embed="rId2"/>
                <a:stretch>
                  <a:fillRect l="575" t="-383" r="-73645" b="-8480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1" name="Equation"/>
              <p:cNvSpPr txBox="1"/>
              <p:nvPr/>
            </p:nvSpPr>
            <p:spPr>
              <a:xfrm>
                <a:off x="2287028" y="2786295"/>
                <a:ext cx="2333319" cy="48290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limUpp>
                        <m:limUppPr>
                          <m:ctrlP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lim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limUpp>
                                <m:limUppPr>
                                  <m:ctrlP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UppPr>
                                <m:e>
                                  <m: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lim>
                                  <m: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̂</m:t>
                                  </m:r>
                                </m:lim>
                              </m:limUpp>
                            </m:e>
                          </m:d>
                        </m:e>
                        <m:sup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2600" dirty="0"/>
              </a:p>
            </p:txBody>
          </p:sp>
        </mc:Choice>
        <mc:Fallback>
          <p:sp>
            <p:nvSpPr>
              <p:cNvPr id="21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028" y="2786295"/>
                <a:ext cx="2333319" cy="482905"/>
              </a:xfrm>
              <a:prstGeom prst="rect">
                <a:avLst/>
              </a:prstGeom>
              <a:blipFill rotWithShape="1">
                <a:blip r:embed="rId3"/>
                <a:stretch>
                  <a:fillRect l="-17" t="-114" r="-14774" b="-4413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2" name="Equation"/>
          <p:cNvSpPr txBox="1"/>
          <p:nvPr/>
        </p:nvSpPr>
        <p:spPr>
          <a:xfrm>
            <a:off x="1156508" y="2042384"/>
            <a:ext cx="65" cy="3693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>
                <a:solidFill>
                  <a:srgbClr val="000000"/>
                </a:solidFill>
              </a:defRPr>
            </a:pPr>
            <a:endParaRPr sz="2400" dirty="0"/>
          </a:p>
        </p:txBody>
      </p:sp>
      <p:sp>
        <p:nvSpPr>
          <p:cNvPr id="213" name="Equation"/>
          <p:cNvSpPr txBox="1"/>
          <p:nvPr/>
        </p:nvSpPr>
        <p:spPr>
          <a:xfrm>
            <a:off x="4071739" y="1953673"/>
            <a:ext cx="65" cy="3693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>
                <a:solidFill>
                  <a:srgbClr val="000000"/>
                </a:solidFill>
              </a:defRPr>
            </a:pPr>
            <a:endParaRPr sz="2400"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raining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训练数据集 </a:t>
            </a:r>
            <a:endParaRPr lang="ja-JP" altLang="en-US"/>
          </a:p>
        </p:txBody>
      </p:sp>
      <p:sp>
        <p:nvSpPr>
          <p:cNvPr id="216" name="Collect multiple data points to fit parameters Houses sold in the last 6 months…"/>
          <p:cNvSpPr txBox="1">
            <a:spLocks noGrp="1"/>
          </p:cNvSpPr>
          <p:nvPr>
            <p:ph type="body" idx="1"/>
          </p:nvPr>
        </p:nvSpPr>
        <p:spPr>
          <a:xfrm>
            <a:off x="340591" y="1009331"/>
            <a:ext cx="8552887" cy="23490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ja-JP" altLang="en-US"/>
              <a:t>收集多个数据点以训练参数</a:t>
            </a:r>
            <a:r>
              <a:rPr lang="zh-CN" altLang="en-US" dirty="0"/>
              <a:t>（</a:t>
            </a:r>
            <a:r>
              <a:rPr lang="ja-JP" altLang="en-US"/>
              <a:t>如</a:t>
            </a:r>
            <a:r>
              <a:rPr lang="zh-CN" altLang="en-US" dirty="0"/>
              <a:t> 在过去</a:t>
            </a:r>
            <a:r>
              <a:rPr lang="en-US" altLang="zh-CN" dirty="0"/>
              <a:t>6</a:t>
            </a:r>
            <a:r>
              <a:rPr lang="zh-CN" altLang="en-US" dirty="0"/>
              <a:t>个月内出售的房屋）</a:t>
            </a:r>
            <a:br>
              <a:rPr dirty="0"/>
            </a:br>
            <a:endParaRPr dirty="0"/>
          </a:p>
          <a:p>
            <a:r>
              <a:rPr lang="ja-JP" altLang="en-US"/>
              <a:t>这个叫做训练数据集 </a:t>
            </a:r>
            <a:endParaRPr lang="en-US" altLang="ja-JP" dirty="0"/>
          </a:p>
          <a:p>
            <a:r>
              <a:rPr lang="ja-JP" altLang="en-US"/>
              <a:t>训练数据集 越大越好</a:t>
            </a:r>
            <a:endParaRPr lang="en-US" altLang="ja-JP" dirty="0"/>
          </a:p>
          <a:p>
            <a:r>
              <a:rPr lang="ja-JP" altLang="en-US"/>
              <a:t>假设有</a:t>
            </a:r>
            <a:r>
              <a:rPr lang="zh-CN" altLang="en-US" dirty="0"/>
              <a:t> </a:t>
            </a:r>
            <a:r>
              <a:rPr lang="en-US" altLang="zh-CN" dirty="0"/>
              <a:t>n</a:t>
            </a:r>
            <a:r>
              <a:rPr lang="zh-CN" altLang="en-US" dirty="0"/>
              <a:t> </a:t>
            </a:r>
            <a:r>
              <a:rPr lang="ja-JP" altLang="en-US"/>
              <a:t>个房屋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7" name="Equation"/>
              <p:cNvSpPr txBox="1"/>
              <p:nvPr/>
            </p:nvSpPr>
            <p:spPr>
              <a:xfrm>
                <a:off x="1702596" y="3333725"/>
                <a:ext cx="2636026" cy="47751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sz="2600"/>
              </a:p>
            </p:txBody>
          </p:sp>
        </mc:Choice>
        <mc:Fallback>
          <p:sp>
            <p:nvSpPr>
              <p:cNvPr id="21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596" y="3333725"/>
                <a:ext cx="2636026" cy="477513"/>
              </a:xfrm>
              <a:prstGeom prst="rect">
                <a:avLst/>
              </a:prstGeom>
              <a:blipFill rotWithShape="1">
                <a:blip r:embed="rId1"/>
                <a:stretch>
                  <a:fillRect l="-6" t="-128" r="-2590" b="12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8" name="Equation"/>
              <p:cNvSpPr txBox="1"/>
              <p:nvPr/>
            </p:nvSpPr>
            <p:spPr>
              <a:xfrm>
                <a:off x="4713239" y="3333725"/>
                <a:ext cx="2470653" cy="47751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sz="2600"/>
              </a:p>
            </p:txBody>
          </p:sp>
        </mc:Choice>
        <mc:Fallback>
          <p:sp>
            <p:nvSpPr>
              <p:cNvPr id="21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3239" y="3333725"/>
                <a:ext cx="2470653" cy="477513"/>
              </a:xfrm>
              <a:prstGeom prst="rect">
                <a:avLst/>
              </a:prstGeom>
              <a:blipFill rotWithShape="1">
                <a:blip r:embed="rId2"/>
                <a:stretch>
                  <a:fillRect l="-11" t="-128" r="-9607" b="12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Learn Paramet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学习参数</a:t>
            </a:r>
            <a:endParaRPr dirty="0"/>
          </a:p>
        </p:txBody>
      </p:sp>
      <p:sp>
        <p:nvSpPr>
          <p:cNvPr id="221" name="Training los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训练损失</a:t>
            </a:r>
            <a:endParaRPr dirty="0"/>
          </a:p>
          <a:p>
            <a:endParaRPr dirty="0"/>
          </a:p>
          <a:p>
            <a:endParaRPr dirty="0"/>
          </a:p>
          <a:p>
            <a:endParaRPr lang="en-US" altLang="ja-JP" dirty="0"/>
          </a:p>
          <a:p>
            <a:r>
              <a:rPr lang="ja-JP" altLang="en-US"/>
              <a:t>最小化学习参数的损失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2" name="Equation"/>
              <p:cNvSpPr txBox="1"/>
              <p:nvPr/>
            </p:nvSpPr>
            <p:spPr>
              <a:xfrm>
                <a:off x="1301128" y="1748357"/>
                <a:ext cx="7011912" cy="74994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limUpp>
                        <m:limUpp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limLow>
                            <m:limLowPr>
                              <m:ctrlP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lim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lim>
                          </m:limLow>
                        </m:e>
                        <m:lim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lim>
                      </m:limUpp>
                      <m:sSup>
                        <m:sSup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−⟨</m:t>
                              </m:r>
                              <m:sSub>
                                <m:sSubPr>
                                  <m:ctrlPr>
                                    <a:rPr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⟩−</m:t>
                              </m:r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𝐗𝐰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</m:e>
                        <m:sup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2200"/>
              </a:p>
            </p:txBody>
          </p:sp>
        </mc:Choice>
        <mc:Fallback>
          <p:sp>
            <p:nvSpPr>
              <p:cNvPr id="22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128" y="1748357"/>
                <a:ext cx="7011912" cy="749947"/>
              </a:xfrm>
              <a:prstGeom prst="rect">
                <a:avLst/>
              </a:prstGeom>
              <a:blipFill rotWithShape="1">
                <a:blip r:embed="rId1"/>
                <a:stretch>
                  <a:fillRect t="-27" r="-467" b="2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3" name="Equation"/>
              <p:cNvSpPr txBox="1"/>
              <p:nvPr/>
            </p:nvSpPr>
            <p:spPr>
              <a:xfrm>
                <a:off x="2757360" y="3585983"/>
                <a:ext cx="4099447" cy="52766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𝐛</m:t>
                          </m:r>
                        </m:e>
                        <m:sup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arg</m:t>
                      </m:r>
                      <m:limLow>
                        <m:limLow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e>
                        <m:lim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lim>
                      </m:limLow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700"/>
              </a:p>
            </p:txBody>
          </p:sp>
        </mc:Choice>
        <mc:Fallback>
          <p:sp>
            <p:nvSpPr>
              <p:cNvPr id="22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360" y="3585983"/>
                <a:ext cx="4099447" cy="527662"/>
              </a:xfrm>
              <a:prstGeom prst="rect">
                <a:avLst/>
              </a:prstGeom>
              <a:blipFill rotWithShape="1">
                <a:blip r:embed="rId2"/>
                <a:stretch>
                  <a:fillRect l="-5" t="-26" r="-2012" b="-33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losed-form Sol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封闭解</a:t>
            </a:r>
            <a:endParaRPr dirty="0"/>
          </a:p>
        </p:txBody>
      </p:sp>
      <p:sp>
        <p:nvSpPr>
          <p:cNvPr id="226" name="Add bias into weights b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将偏差添加到权重中</a:t>
            </a:r>
            <a:br>
              <a:rPr dirty="0"/>
            </a:br>
            <a:br>
              <a:rPr dirty="0"/>
            </a:br>
            <a:br>
              <a:rPr dirty="0"/>
            </a:br>
            <a:endParaRPr dirty="0"/>
          </a:p>
          <a:p>
            <a:r>
              <a:rPr lang="ja-JP" altLang="en-US"/>
              <a:t>损失是凸性的，因此最优解满足</a:t>
            </a:r>
            <a:r>
              <a:rPr lang="zh-CN" altLang="en-US" dirty="0"/>
              <a:t>：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7" name="Equation"/>
              <p:cNvSpPr txBox="1"/>
              <p:nvPr/>
            </p:nvSpPr>
            <p:spPr>
              <a:xfrm>
                <a:off x="4633389" y="1600796"/>
                <a:ext cx="3960513" cy="65410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den>
                      </m:f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ℓ(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𝐗𝐰</m:t>
                              </m:r>
                            </m:e>
                          </m:d>
                        </m:e>
                        <m: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</m:oMath>
                  </m:oMathPara>
                </a14:m>
                <a:endParaRPr sz="2400"/>
              </a:p>
            </p:txBody>
          </p:sp>
        </mc:Choice>
        <mc:Fallback>
          <p:sp>
            <p:nvSpPr>
              <p:cNvPr id="22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389" y="1600796"/>
                <a:ext cx="3960513" cy="654102"/>
              </a:xfrm>
              <a:prstGeom prst="rect">
                <a:avLst/>
              </a:prstGeom>
              <a:blipFill rotWithShape="1">
                <a:blip r:embed="rId1"/>
                <a:stretch>
                  <a:fillRect l="-11" t="-91" r="-742" b="-533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8" name="Equation"/>
              <p:cNvSpPr txBox="1"/>
              <p:nvPr/>
            </p:nvSpPr>
            <p:spPr>
              <a:xfrm>
                <a:off x="3326896" y="3053583"/>
                <a:ext cx="2195035" cy="65166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den>
                      </m:f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ℓ(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sz="2400"/>
              </a:p>
            </p:txBody>
          </p:sp>
        </mc:Choice>
        <mc:Fallback>
          <p:sp>
            <p:nvSpPr>
              <p:cNvPr id="22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896" y="3053583"/>
                <a:ext cx="2195035" cy="651663"/>
              </a:xfrm>
              <a:prstGeom prst="rect">
                <a:avLst/>
              </a:prstGeom>
              <a:blipFill rotWithShape="1">
                <a:blip r:embed="rId2"/>
                <a:stretch>
                  <a:fillRect l="-6" t="-77" r="-6655" b="-574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9" name="Equation"/>
              <p:cNvSpPr txBox="1"/>
              <p:nvPr/>
            </p:nvSpPr>
            <p:spPr>
              <a:xfrm>
                <a:off x="2734192" y="3778300"/>
                <a:ext cx="2808504" cy="65257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f>
                        <m:f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𝐗𝐰</m:t>
                              </m:r>
                            </m:e>
                          </m:d>
                        </m:e>
                        <m: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sz="2400"/>
              </a:p>
            </p:txBody>
          </p:sp>
        </mc:Choice>
        <mc:Fallback>
          <p:sp>
            <p:nvSpPr>
              <p:cNvPr id="22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192" y="3778300"/>
                <a:ext cx="2808504" cy="652578"/>
              </a:xfrm>
              <a:prstGeom prst="rect">
                <a:avLst/>
              </a:prstGeom>
              <a:blipFill rotWithShape="1">
                <a:blip r:embed="rId3"/>
                <a:stretch>
                  <a:fillRect l="-18" t="-8" r="-1297" b="-430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0" name="Equation"/>
              <p:cNvSpPr txBox="1"/>
              <p:nvPr/>
            </p:nvSpPr>
            <p:spPr>
              <a:xfrm>
                <a:off x="4301701" y="4503932"/>
                <a:ext cx="2656482" cy="44575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e>
                                <m:sup>
                                  <m: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</m:d>
                        </m:e>
                        <m: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𝐗𝐲</m:t>
                      </m:r>
                    </m:oMath>
                  </m:oMathPara>
                </a14:m>
                <a:endParaRPr sz="2400"/>
              </a:p>
            </p:txBody>
          </p:sp>
        </mc:Choice>
        <mc:Fallback>
          <p:sp>
            <p:nvSpPr>
              <p:cNvPr id="23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701" y="4503932"/>
                <a:ext cx="2656482" cy="445758"/>
              </a:xfrm>
              <a:prstGeom prst="rect">
                <a:avLst/>
              </a:prstGeom>
              <a:blipFill rotWithShape="1">
                <a:blip r:embed="rId4"/>
                <a:stretch>
                  <a:fillRect l="-8" t="-115" r="-1464" b="11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1" name="Equation"/>
              <p:cNvSpPr txBox="1"/>
              <p:nvPr/>
            </p:nvSpPr>
            <p:spPr>
              <a:xfrm>
                <a:off x="4119517" y="1056110"/>
                <a:ext cx="2091995" cy="42199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←[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d>
                        <m:dPr>
                          <m:begChr m:val="["/>
                          <m:endChr m:val="]"/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  <m:e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</a:p>
            </p:txBody>
          </p:sp>
        </mc:Choice>
        <mc:Fallback>
          <p:sp>
            <p:nvSpPr>
              <p:cNvPr id="23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517" y="1056110"/>
                <a:ext cx="2091995" cy="421996"/>
              </a:xfrm>
              <a:prstGeom prst="rect">
                <a:avLst/>
              </a:prstGeom>
              <a:blipFill rotWithShape="1">
                <a:blip r:embed="rId5"/>
                <a:stretch>
                  <a:fillRect l="-13" t="-25" r="28" b="10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2" name="Equation"/>
              <p:cNvSpPr txBox="1"/>
              <p:nvPr/>
            </p:nvSpPr>
            <p:spPr>
              <a:xfrm>
                <a:off x="676430" y="1601558"/>
                <a:ext cx="3565459" cy="65257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ℓ(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𝐗𝐰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</m:e>
                        <m: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2400"/>
              </a:p>
            </p:txBody>
          </p:sp>
        </mc:Choice>
        <mc:Fallback>
          <p:sp>
            <p:nvSpPr>
              <p:cNvPr id="23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30" y="1601558"/>
                <a:ext cx="3565459" cy="652578"/>
              </a:xfrm>
              <a:prstGeom prst="rect">
                <a:avLst/>
              </a:prstGeom>
              <a:blipFill rotWithShape="1">
                <a:blip r:embed="rId6"/>
                <a:stretch>
                  <a:fillRect l="-4" t="-13" r="2" b="-429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Basic…"/>
          <p:cNvSpPr txBox="1">
            <a:spLocks noGrp="1"/>
          </p:cNvSpPr>
          <p:nvPr>
            <p:ph type="title"/>
          </p:nvPr>
        </p:nvSpPr>
        <p:spPr>
          <a:xfrm>
            <a:off x="396393" y="1801624"/>
            <a:ext cx="7772401" cy="1540252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基础优化</a:t>
            </a:r>
            <a:endParaRPr dirty="0"/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9981" y="656260"/>
            <a:ext cx="4578157" cy="383098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radient Desc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梯度下降 </a:t>
            </a:r>
            <a:endParaRPr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8" name="Choose a staring point…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r>
                  <a:rPr lang="ja-JP" altLang="en-US"/>
                  <a:t>选择一个起点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ar-A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ja-JP" dirty="0"/>
              </a:p>
              <a:p>
                <a:r>
                  <a:rPr lang="ja-JP" altLang="en-US"/>
                  <a:t>重复更新权重</a:t>
                </a:r>
                <a:r>
                  <a:rPr lang="zh-CN" altLang="en-US" dirty="0"/>
                  <a:t> </a:t>
                </a:r>
                <a:r>
                  <a:rPr lang="en-US" dirty="0"/>
                  <a:t>t = 1,2,3</a:t>
                </a:r>
                <a:endParaRPr i="1" dirty="0"/>
              </a:p>
              <a:p>
                <a:pPr lvl="1"/>
                <a:endParaRPr i="1" dirty="0"/>
              </a:p>
              <a:p>
                <a:pPr lvl="1"/>
                <a:endParaRPr lang="en-US" i="1" dirty="0"/>
              </a:p>
              <a:p>
                <a:pPr lvl="1"/>
                <a:endParaRPr i="1" dirty="0"/>
              </a:p>
              <a:p>
                <a:pPr lvl="1"/>
                <a:r>
                  <a:rPr lang="ja-JP" altLang="en-US"/>
                  <a:t>梯度</a:t>
                </a:r>
                <a:r>
                  <a:rPr lang="zh-CN" altLang="en-US" dirty="0"/>
                  <a:t>：</a:t>
                </a:r>
                <a:r>
                  <a:rPr dirty="0"/>
                  <a:t> </a:t>
                </a:r>
                <a:r>
                  <a:rPr lang="zh-CN" altLang="en-US" dirty="0"/>
                  <a:t>更新权重</a:t>
                </a:r>
                <a:r>
                  <a:rPr lang="ja-JP" altLang="en-US"/>
                  <a:t>的方向</a:t>
                </a:r>
                <a:endParaRPr dirty="0"/>
              </a:p>
              <a:p>
                <a:pPr lvl="1"/>
                <a:r>
                  <a:rPr lang="ja-JP" altLang="en-US"/>
                  <a:t>学习率</a:t>
                </a:r>
                <a:r>
                  <a:rPr lang="zh-CN" altLang="en-US" dirty="0"/>
                  <a:t>：</a:t>
                </a:r>
                <a:r>
                  <a:rPr lang="ja-JP" altLang="en-US"/>
                  <a:t> 一个超参数指定</a:t>
                </a:r>
                <a:r>
                  <a:rPr lang="zh-CN" altLang="en-US" dirty="0"/>
                  <a:t> </a:t>
                </a:r>
                <a:r>
                  <a:rPr lang="ja-JP" altLang="en-US"/>
                  <a:t>每梯度的步长</a:t>
                </a:r>
                <a:endParaRPr dirty="0"/>
              </a:p>
            </p:txBody>
          </p:sp>
        </mc:Choice>
        <mc:Fallback>
          <p:sp>
            <p:nvSpPr>
              <p:cNvPr id="238" name="Choose a staring point…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 rotWithShape="1">
                <a:blip r:embed="rId1"/>
                <a:stretch>
                  <a:fillRect l="-3" t="-9" r="1" b="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Equation"/>
          <p:cNvSpPr txBox="1"/>
          <p:nvPr/>
        </p:nvSpPr>
        <p:spPr>
          <a:xfrm>
            <a:off x="3837658" y="1195516"/>
            <a:ext cx="65" cy="30777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>
                <a:solidFill>
                  <a:srgbClr val="000000"/>
                </a:solidFill>
              </a:defRPr>
            </a:pPr>
            <a:endParaRPr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0" name="Equation"/>
              <p:cNvSpPr txBox="1"/>
              <p:nvPr/>
            </p:nvSpPr>
            <p:spPr>
              <a:xfrm>
                <a:off x="1363465" y="2096604"/>
                <a:ext cx="2471928" cy="72253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sz="2400"/>
              </a:p>
            </p:txBody>
          </p:sp>
        </mc:Choice>
        <mc:Fallback>
          <p:sp>
            <p:nvSpPr>
              <p:cNvPr id="24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65" y="2096604"/>
                <a:ext cx="2471928" cy="722536"/>
              </a:xfrm>
              <a:prstGeom prst="rect">
                <a:avLst/>
              </a:prstGeom>
              <a:blipFill rotWithShape="1">
                <a:blip r:embed="rId2"/>
                <a:stretch>
                  <a:fillRect l="-5" t="-65" r="-15799" b="-390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4" name="Group"/>
          <p:cNvGrpSpPr/>
          <p:nvPr/>
        </p:nvGrpSpPr>
        <p:grpSpPr>
          <a:xfrm>
            <a:off x="5504494" y="1075155"/>
            <a:ext cx="3466979" cy="1952911"/>
            <a:chOff x="0" y="0"/>
            <a:chExt cx="3466978" cy="1952910"/>
          </a:xfrm>
        </p:grpSpPr>
        <p:sp>
          <p:nvSpPr>
            <p:cNvPr id="241" name="Circle"/>
            <p:cNvSpPr/>
            <p:nvPr/>
          </p:nvSpPr>
          <p:spPr>
            <a:xfrm>
              <a:off x="2289513" y="135733"/>
              <a:ext cx="101008" cy="106217"/>
            </a:xfrm>
            <a:prstGeom prst="ellipse">
              <a:avLst/>
            </a:prstGeom>
            <a:solidFill>
              <a:schemeClr val="accent2">
                <a:lumOff val="10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2" name="Equation"/>
                <p:cNvSpPr txBox="1"/>
                <p:nvPr/>
              </p:nvSpPr>
              <p:spPr>
                <a:xfrm>
                  <a:off x="2393312" y="79340"/>
                  <a:ext cx="316283" cy="21996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defRPr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b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sz="2400"/>
                </a:p>
              </p:txBody>
            </p:sp>
          </mc:Choice>
          <mc:Fallback>
            <p:sp>
              <p:nvSpPr>
                <p:cNvPr id="242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3312" y="79340"/>
                  <a:ext cx="316283" cy="219960"/>
                </a:xfrm>
                <a:prstGeom prst="rect">
                  <a:avLst/>
                </a:prstGeom>
                <a:blipFill rotWithShape="1">
                  <a:blip r:embed="rId3"/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53" name="Group"/>
            <p:cNvGrpSpPr/>
            <p:nvPr/>
          </p:nvGrpSpPr>
          <p:grpSpPr>
            <a:xfrm>
              <a:off x="-1" y="-1"/>
              <a:ext cx="3466980" cy="1952911"/>
              <a:chOff x="0" y="0"/>
              <a:chExt cx="3466978" cy="1952910"/>
            </a:xfrm>
          </p:grpSpPr>
          <p:grpSp>
            <p:nvGrpSpPr>
              <p:cNvPr id="246" name="Group"/>
              <p:cNvGrpSpPr/>
              <p:nvPr/>
            </p:nvGrpSpPr>
            <p:grpSpPr>
              <a:xfrm rot="20853261">
                <a:off x="99378" y="337149"/>
                <a:ext cx="3268222" cy="1278612"/>
                <a:chOff x="0" y="0"/>
                <a:chExt cx="3268220" cy="1278610"/>
              </a:xfrm>
            </p:grpSpPr>
            <p:sp>
              <p:nvSpPr>
                <p:cNvPr id="243" name="Oval"/>
                <p:cNvSpPr/>
                <p:nvPr/>
              </p:nvSpPr>
              <p:spPr>
                <a:xfrm>
                  <a:off x="1015555" y="403246"/>
                  <a:ext cx="1237110" cy="469639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spcBef>
                      <a:spcPts val="900"/>
                    </a:spcBef>
                    <a:defRPr sz="4000" b="1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4" name="Oval"/>
                <p:cNvSpPr/>
                <p:nvPr/>
              </p:nvSpPr>
              <p:spPr>
                <a:xfrm>
                  <a:off x="472942" y="197257"/>
                  <a:ext cx="2322336" cy="881617"/>
                </a:xfrm>
                <a:prstGeom prst="ellipse">
                  <a:avLst/>
                </a:prstGeom>
                <a:noFill/>
                <a:ln w="25400" cap="flat">
                  <a:solidFill>
                    <a:schemeClr val="accent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spcBef>
                      <a:spcPts val="900"/>
                    </a:spcBef>
                    <a:defRPr sz="4000" b="1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5" name="Oval"/>
                <p:cNvSpPr/>
                <p:nvPr/>
              </p:nvSpPr>
              <p:spPr>
                <a:xfrm>
                  <a:off x="0" y="0"/>
                  <a:ext cx="3268221" cy="1278611"/>
                </a:xfrm>
                <a:prstGeom prst="ellipse">
                  <a:avLst/>
                </a:prstGeom>
                <a:noFill/>
                <a:ln w="25400" cap="flat">
                  <a:solidFill>
                    <a:schemeClr val="accent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spcBef>
                      <a:spcPts val="900"/>
                    </a:spcBef>
                    <a:defRPr sz="4000" b="1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47" name="Circle"/>
              <p:cNvSpPr/>
              <p:nvPr/>
            </p:nvSpPr>
            <p:spPr>
              <a:xfrm>
                <a:off x="2217438" y="526454"/>
                <a:ext cx="101008" cy="106216"/>
              </a:xfrm>
              <a:prstGeom prst="ellipse">
                <a:avLst/>
              </a:prstGeom>
              <a:solidFill>
                <a:schemeClr val="accent2">
                  <a:lumOff val="1093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spcBef>
                    <a:spcPts val="900"/>
                  </a:spcBef>
                  <a:defRPr sz="4000" b="1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" name="Connection Line"/>
              <p:cNvSpPr/>
              <p:nvPr/>
            </p:nvSpPr>
            <p:spPr>
              <a:xfrm>
                <a:off x="2277560" y="188841"/>
                <a:ext cx="62457" cy="338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chemeClr val="accent1"/>
                </a:solidFill>
                <a:prstDash val="solid"/>
                <a:round/>
                <a:headEnd type="arrow" w="med" len="med"/>
              </a:ln>
              <a:effectLst/>
            </p:spPr>
            <p:txBody>
              <a:bodyPr/>
              <a:lstStyle/>
              <a:p/>
            </p:txBody>
          </p:sp>
          <p:sp>
            <p:nvSpPr>
              <p:cNvPr id="249" name="Circle"/>
              <p:cNvSpPr/>
              <p:nvPr/>
            </p:nvSpPr>
            <p:spPr>
              <a:xfrm>
                <a:off x="2061909" y="810959"/>
                <a:ext cx="101007" cy="106217"/>
              </a:xfrm>
              <a:prstGeom prst="ellipse">
                <a:avLst/>
              </a:prstGeom>
              <a:solidFill>
                <a:schemeClr val="accent2">
                  <a:lumOff val="1093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spcBef>
                    <a:spcPts val="900"/>
                  </a:spcBef>
                  <a:defRPr sz="4000" b="1">
                    <a:solidFill>
                      <a:srgbClr val="000000"/>
                    </a:solidFill>
                  </a:defRPr>
                </a:pPr>
              </a:p>
            </p:txBody>
          </p:sp>
          <p:cxnSp>
            <p:nvCxnSpPr>
              <p:cNvPr id="250" name="Connection Line"/>
              <p:cNvCxnSpPr>
                <a:stCxn id="249" idx="0"/>
                <a:endCxn id="247" idx="0"/>
              </p:cNvCxnSpPr>
              <p:nvPr/>
            </p:nvCxnSpPr>
            <p:spPr>
              <a:xfrm flipV="1">
                <a:off x="2112412" y="579562"/>
                <a:ext cx="155531" cy="284506"/>
              </a:xfrm>
              <a:prstGeom prst="straightConnector1">
                <a:avLst/>
              </a:prstGeom>
              <a:ln w="25400" cap="flat">
                <a:solidFill>
                  <a:schemeClr val="accent1"/>
                </a:solidFill>
                <a:prstDash val="solid"/>
                <a:round/>
                <a:headEnd type="arrow" w="med" len="med"/>
              </a:ln>
              <a:effectLst/>
            </p:spPr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51" name="Equation"/>
                  <p:cNvSpPr txBox="1"/>
                  <p:nvPr/>
                </p:nvSpPr>
                <p:spPr>
                  <a:xfrm>
                    <a:off x="2356625" y="541628"/>
                    <a:ext cx="298538" cy="21693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400" latinLnBrk="1">
                      <a:defRPr>
                        <a:solidFill>
                          <a:srgbClr val="000000"/>
                        </a:solidFill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sz="2400"/>
                  </a:p>
                </p:txBody>
              </p:sp>
            </mc:Choice>
            <mc:Fallback>
              <p:sp>
                <p:nvSpPr>
                  <p:cNvPr id="251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56625" y="541628"/>
                    <a:ext cx="298538" cy="216930"/>
                  </a:xfrm>
                  <a:prstGeom prst="rect">
                    <a:avLst/>
                  </a:prstGeom>
                  <a:blipFill rotWithShape="1">
                    <a:blip r:embed="rId4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52" name="Equation"/>
                  <p:cNvSpPr txBox="1"/>
                  <p:nvPr/>
                </p:nvSpPr>
                <p:spPr>
                  <a:xfrm>
                    <a:off x="1750676" y="868462"/>
                    <a:ext cx="315850" cy="21693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400" latinLnBrk="1">
                      <a:defRPr>
                        <a:solidFill>
                          <a:srgbClr val="000000"/>
                        </a:solidFill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sz="2400"/>
                  </a:p>
                </p:txBody>
              </p:sp>
            </mc:Choice>
            <mc:Fallback>
              <p:sp>
                <p:nvSpPr>
                  <p:cNvPr id="252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50676" y="868462"/>
                    <a:ext cx="315850" cy="216930"/>
                  </a:xfrm>
                  <a:prstGeom prst="rect">
                    <a:avLst/>
                  </a:prstGeom>
                  <a:blipFill rotWithShape="1">
                    <a:blip r:embed="rId5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hoose a Learning Ra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选择学习率</a:t>
            </a:r>
            <a:endParaRPr dirty="0"/>
          </a:p>
        </p:txBody>
      </p:sp>
      <p:grpSp>
        <p:nvGrpSpPr>
          <p:cNvPr id="271" name="Group"/>
          <p:cNvGrpSpPr/>
          <p:nvPr/>
        </p:nvGrpSpPr>
        <p:grpSpPr>
          <a:xfrm>
            <a:off x="707492" y="2036379"/>
            <a:ext cx="3728516" cy="2100233"/>
            <a:chOff x="0" y="0"/>
            <a:chExt cx="3728515" cy="2100231"/>
          </a:xfrm>
        </p:grpSpPr>
        <p:grpSp>
          <p:nvGrpSpPr>
            <p:cNvPr id="261" name="Group"/>
            <p:cNvGrpSpPr/>
            <p:nvPr/>
          </p:nvGrpSpPr>
          <p:grpSpPr>
            <a:xfrm rot="20853261">
              <a:off x="106875" y="362582"/>
              <a:ext cx="3514765" cy="1375066"/>
              <a:chOff x="0" y="0"/>
              <a:chExt cx="3514764" cy="1375065"/>
            </a:xfrm>
          </p:grpSpPr>
          <p:sp>
            <p:nvSpPr>
              <p:cNvPr id="258" name="Oval"/>
              <p:cNvSpPr/>
              <p:nvPr/>
            </p:nvSpPr>
            <p:spPr>
              <a:xfrm rot="21600000">
                <a:off x="1092165" y="433666"/>
                <a:ext cx="1330433" cy="505066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spcBef>
                    <a:spcPts val="900"/>
                  </a:spcBef>
                  <a:defRPr sz="4000" b="1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9" name="Oval"/>
              <p:cNvSpPr/>
              <p:nvPr/>
            </p:nvSpPr>
            <p:spPr>
              <a:xfrm rot="21600000">
                <a:off x="508619" y="212137"/>
                <a:ext cx="2497525" cy="948124"/>
              </a:xfrm>
              <a:prstGeom prst="ellipse">
                <a:avLst/>
              </a:prstGeom>
              <a:noFill/>
              <a:ln w="25400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spcBef>
                    <a:spcPts val="900"/>
                  </a:spcBef>
                  <a:defRPr sz="4000" b="1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0" name="Oval"/>
              <p:cNvSpPr/>
              <p:nvPr/>
            </p:nvSpPr>
            <p:spPr>
              <a:xfrm rot="21600000">
                <a:off x="-1" y="-1"/>
                <a:ext cx="3514765" cy="1375066"/>
              </a:xfrm>
              <a:prstGeom prst="ellipse">
                <a:avLst/>
              </a:prstGeom>
              <a:noFill/>
              <a:ln w="25400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spcBef>
                    <a:spcPts val="900"/>
                  </a:spcBef>
                  <a:defRPr sz="4000" b="1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62" name="Circle"/>
            <p:cNvSpPr/>
            <p:nvPr/>
          </p:nvSpPr>
          <p:spPr>
            <a:xfrm>
              <a:off x="2462226" y="145972"/>
              <a:ext cx="108627" cy="114229"/>
            </a:xfrm>
            <a:prstGeom prst="ellipse">
              <a:avLst/>
            </a:prstGeom>
            <a:solidFill>
              <a:schemeClr val="accent2">
                <a:lumOff val="10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Circle"/>
            <p:cNvSpPr/>
            <p:nvPr/>
          </p:nvSpPr>
          <p:spPr>
            <a:xfrm>
              <a:off x="2462226" y="413595"/>
              <a:ext cx="108627" cy="114229"/>
            </a:xfrm>
            <a:prstGeom prst="ellipse">
              <a:avLst/>
            </a:prstGeom>
            <a:solidFill>
              <a:schemeClr val="accent2">
                <a:lumOff val="10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</a:p>
          </p:txBody>
        </p:sp>
        <p:cxnSp>
          <p:nvCxnSpPr>
            <p:cNvPr id="264" name="Connection Line"/>
            <p:cNvCxnSpPr>
              <a:stCxn id="263" idx="0"/>
              <a:endCxn id="262" idx="0"/>
            </p:cNvCxnSpPr>
            <p:nvPr/>
          </p:nvCxnSpPr>
          <p:spPr>
            <a:xfrm flipV="1">
              <a:off x="2516539" y="203086"/>
              <a:ext cx="1" cy="267624"/>
            </a:xfrm>
            <a:prstGeom prst="straightConnector1">
              <a:avLst/>
            </a:prstGeom>
            <a:ln w="25400" cap="flat">
              <a:solidFill>
                <a:schemeClr val="accent1"/>
              </a:solidFill>
              <a:prstDash val="solid"/>
              <a:round/>
              <a:headEnd type="arrow" w="med" len="med"/>
            </a:ln>
            <a:effectLst/>
          </p:spPr>
        </p:cxnSp>
        <p:sp>
          <p:nvSpPr>
            <p:cNvPr id="265" name="Circle"/>
            <p:cNvSpPr/>
            <p:nvPr/>
          </p:nvSpPr>
          <p:spPr>
            <a:xfrm>
              <a:off x="2380635" y="663620"/>
              <a:ext cx="108627" cy="114229"/>
            </a:xfrm>
            <a:prstGeom prst="ellipse">
              <a:avLst/>
            </a:prstGeom>
            <a:solidFill>
              <a:schemeClr val="accent2">
                <a:lumOff val="10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</a:p>
          </p:txBody>
        </p:sp>
        <p:cxnSp>
          <p:nvCxnSpPr>
            <p:cNvPr id="266" name="Connection Line"/>
            <p:cNvCxnSpPr>
              <a:stCxn id="265" idx="0"/>
              <a:endCxn id="263" idx="0"/>
            </p:cNvCxnSpPr>
            <p:nvPr/>
          </p:nvCxnSpPr>
          <p:spPr>
            <a:xfrm flipV="1">
              <a:off x="2434948" y="470709"/>
              <a:ext cx="81592" cy="250026"/>
            </a:xfrm>
            <a:prstGeom prst="straightConnector1">
              <a:avLst/>
            </a:prstGeom>
            <a:ln w="25400" cap="flat">
              <a:solidFill>
                <a:schemeClr val="accent1"/>
              </a:solidFill>
              <a:prstDash val="solid"/>
              <a:round/>
              <a:headEnd type="arrow" w="med" len="med"/>
            </a:ln>
            <a:effectLst/>
          </p:spPr>
        </p:cxnSp>
        <p:sp>
          <p:nvSpPr>
            <p:cNvPr id="267" name="Circle"/>
            <p:cNvSpPr/>
            <p:nvPr/>
          </p:nvSpPr>
          <p:spPr>
            <a:xfrm>
              <a:off x="2283438" y="849469"/>
              <a:ext cx="108627" cy="114229"/>
            </a:xfrm>
            <a:prstGeom prst="ellipse">
              <a:avLst/>
            </a:prstGeom>
            <a:solidFill>
              <a:schemeClr val="accent2">
                <a:lumOff val="10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</a:p>
          </p:txBody>
        </p:sp>
        <p:cxnSp>
          <p:nvCxnSpPr>
            <p:cNvPr id="268" name="Connection Line"/>
            <p:cNvCxnSpPr>
              <a:stCxn id="267" idx="0"/>
              <a:endCxn id="265" idx="0"/>
            </p:cNvCxnSpPr>
            <p:nvPr/>
          </p:nvCxnSpPr>
          <p:spPr>
            <a:xfrm flipV="1">
              <a:off x="2337751" y="720734"/>
              <a:ext cx="97198" cy="185850"/>
            </a:xfrm>
            <a:prstGeom prst="straightConnector1">
              <a:avLst/>
            </a:prstGeom>
            <a:ln w="25400" cap="flat">
              <a:solidFill>
                <a:schemeClr val="accent1"/>
              </a:solidFill>
              <a:prstDash val="solid"/>
              <a:round/>
              <a:headEnd type="arrow" w="med" len="med"/>
            </a:ln>
            <a:effectLst/>
          </p:spPr>
        </p:cxnSp>
        <p:sp>
          <p:nvSpPr>
            <p:cNvPr id="269" name="Circle"/>
            <p:cNvSpPr/>
            <p:nvPr/>
          </p:nvSpPr>
          <p:spPr>
            <a:xfrm>
              <a:off x="2111090" y="993001"/>
              <a:ext cx="108627" cy="114229"/>
            </a:xfrm>
            <a:prstGeom prst="ellipse">
              <a:avLst/>
            </a:prstGeom>
            <a:solidFill>
              <a:schemeClr val="accent2">
                <a:lumOff val="10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</a:p>
          </p:txBody>
        </p:sp>
        <p:cxnSp>
          <p:nvCxnSpPr>
            <p:cNvPr id="270" name="Connection Line"/>
            <p:cNvCxnSpPr>
              <a:stCxn id="269" idx="0"/>
              <a:endCxn id="267" idx="0"/>
            </p:cNvCxnSpPr>
            <p:nvPr/>
          </p:nvCxnSpPr>
          <p:spPr>
            <a:xfrm flipV="1">
              <a:off x="2165403" y="906583"/>
              <a:ext cx="172349" cy="143533"/>
            </a:xfrm>
            <a:prstGeom prst="straightConnector1">
              <a:avLst/>
            </a:prstGeom>
            <a:ln w="25400" cap="flat">
              <a:solidFill>
                <a:schemeClr val="accent1"/>
              </a:solidFill>
              <a:prstDash val="solid"/>
              <a:round/>
              <a:headEnd type="arrow" w="med" len="med"/>
            </a:ln>
            <a:effectLst/>
          </p:spPr>
        </p:cxnSp>
      </p:grpSp>
      <p:sp>
        <p:nvSpPr>
          <p:cNvPr id="272" name="Not too small"/>
          <p:cNvSpPr txBox="1"/>
          <p:nvPr/>
        </p:nvSpPr>
        <p:spPr>
          <a:xfrm>
            <a:off x="1630357" y="1290147"/>
            <a:ext cx="1323437" cy="46166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rPr lang="ja-JP" altLang="en-US"/>
              <a:t>不要太小</a:t>
            </a:r>
            <a:endParaRPr dirty="0"/>
          </a:p>
        </p:txBody>
      </p:sp>
      <p:sp>
        <p:nvSpPr>
          <p:cNvPr id="273" name="Not too big"/>
          <p:cNvSpPr txBox="1"/>
          <p:nvPr/>
        </p:nvSpPr>
        <p:spPr>
          <a:xfrm>
            <a:off x="5783108" y="1290147"/>
            <a:ext cx="1358703" cy="46166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rPr lang="ja-JP" altLang="en-US"/>
              <a:t>不要太大</a:t>
            </a:r>
            <a:endParaRPr lang="ja-JP" altLang="en-US" dirty="0"/>
          </a:p>
        </p:txBody>
      </p:sp>
      <p:grpSp>
        <p:nvGrpSpPr>
          <p:cNvPr id="287" name="Group"/>
          <p:cNvGrpSpPr/>
          <p:nvPr/>
        </p:nvGrpSpPr>
        <p:grpSpPr>
          <a:xfrm>
            <a:off x="4707992" y="2036379"/>
            <a:ext cx="3728516" cy="2100233"/>
            <a:chOff x="0" y="0"/>
            <a:chExt cx="3728515" cy="2100231"/>
          </a:xfrm>
        </p:grpSpPr>
        <p:grpSp>
          <p:nvGrpSpPr>
            <p:cNvPr id="277" name="Group"/>
            <p:cNvGrpSpPr/>
            <p:nvPr/>
          </p:nvGrpSpPr>
          <p:grpSpPr>
            <a:xfrm rot="20853261">
              <a:off x="106875" y="362582"/>
              <a:ext cx="3514765" cy="1375066"/>
              <a:chOff x="0" y="0"/>
              <a:chExt cx="3514764" cy="1375065"/>
            </a:xfrm>
          </p:grpSpPr>
          <p:sp>
            <p:nvSpPr>
              <p:cNvPr id="274" name="Oval"/>
              <p:cNvSpPr/>
              <p:nvPr/>
            </p:nvSpPr>
            <p:spPr>
              <a:xfrm rot="21600000">
                <a:off x="1092165" y="433666"/>
                <a:ext cx="1330433" cy="505066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spcBef>
                    <a:spcPts val="900"/>
                  </a:spcBef>
                  <a:defRPr sz="4000" b="1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5" name="Oval"/>
              <p:cNvSpPr/>
              <p:nvPr/>
            </p:nvSpPr>
            <p:spPr>
              <a:xfrm rot="21600000">
                <a:off x="508619" y="212137"/>
                <a:ext cx="2497525" cy="948124"/>
              </a:xfrm>
              <a:prstGeom prst="ellipse">
                <a:avLst/>
              </a:prstGeom>
              <a:noFill/>
              <a:ln w="25400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spcBef>
                    <a:spcPts val="900"/>
                  </a:spcBef>
                  <a:defRPr sz="4000" b="1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6" name="Oval"/>
              <p:cNvSpPr/>
              <p:nvPr/>
            </p:nvSpPr>
            <p:spPr>
              <a:xfrm rot="21600000">
                <a:off x="-1" y="-1"/>
                <a:ext cx="3514765" cy="1375066"/>
              </a:xfrm>
              <a:prstGeom prst="ellipse">
                <a:avLst/>
              </a:prstGeom>
              <a:noFill/>
              <a:ln w="25400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spcBef>
                    <a:spcPts val="900"/>
                  </a:spcBef>
                  <a:defRPr sz="4000" b="1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8" name="Circle"/>
            <p:cNvSpPr/>
            <p:nvPr/>
          </p:nvSpPr>
          <p:spPr>
            <a:xfrm>
              <a:off x="2462226" y="145972"/>
              <a:ext cx="108627" cy="114229"/>
            </a:xfrm>
            <a:prstGeom prst="ellipse">
              <a:avLst/>
            </a:prstGeom>
            <a:solidFill>
              <a:schemeClr val="accent2">
                <a:lumOff val="10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Circle"/>
            <p:cNvSpPr/>
            <p:nvPr/>
          </p:nvSpPr>
          <p:spPr>
            <a:xfrm>
              <a:off x="2628419" y="1355357"/>
              <a:ext cx="108627" cy="114229"/>
            </a:xfrm>
            <a:prstGeom prst="ellipse">
              <a:avLst/>
            </a:prstGeom>
            <a:solidFill>
              <a:schemeClr val="accent2">
                <a:lumOff val="10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</a:p>
          </p:txBody>
        </p:sp>
        <p:cxnSp>
          <p:nvCxnSpPr>
            <p:cNvPr id="280" name="Connection Line"/>
            <p:cNvCxnSpPr>
              <a:stCxn id="279" idx="0"/>
              <a:endCxn id="278" idx="0"/>
            </p:cNvCxnSpPr>
            <p:nvPr/>
          </p:nvCxnSpPr>
          <p:spPr>
            <a:xfrm flipH="1" flipV="1">
              <a:off x="2516539" y="203086"/>
              <a:ext cx="166194" cy="1209386"/>
            </a:xfrm>
            <a:prstGeom prst="straightConnector1">
              <a:avLst/>
            </a:prstGeom>
            <a:ln w="25400" cap="flat">
              <a:solidFill>
                <a:schemeClr val="accent1"/>
              </a:solidFill>
              <a:prstDash val="solid"/>
              <a:round/>
              <a:headEnd type="arrow" w="med" len="med"/>
            </a:ln>
            <a:effectLst/>
          </p:spPr>
        </p:cxnSp>
        <p:sp>
          <p:nvSpPr>
            <p:cNvPr id="281" name="Circle"/>
            <p:cNvSpPr/>
            <p:nvPr/>
          </p:nvSpPr>
          <p:spPr>
            <a:xfrm>
              <a:off x="2336316" y="501120"/>
              <a:ext cx="108628" cy="114229"/>
            </a:xfrm>
            <a:prstGeom prst="ellipse">
              <a:avLst/>
            </a:prstGeom>
            <a:solidFill>
              <a:schemeClr val="accent2">
                <a:lumOff val="10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</a:p>
          </p:txBody>
        </p:sp>
        <p:cxnSp>
          <p:nvCxnSpPr>
            <p:cNvPr id="282" name="Connection Line"/>
            <p:cNvCxnSpPr>
              <a:stCxn id="281" idx="0"/>
              <a:endCxn id="279" idx="0"/>
            </p:cNvCxnSpPr>
            <p:nvPr/>
          </p:nvCxnSpPr>
          <p:spPr>
            <a:xfrm>
              <a:off x="2390630" y="558234"/>
              <a:ext cx="292103" cy="854238"/>
            </a:xfrm>
            <a:prstGeom prst="straightConnector1">
              <a:avLst/>
            </a:prstGeom>
            <a:ln w="25400" cap="flat">
              <a:solidFill>
                <a:schemeClr val="accent1"/>
              </a:solidFill>
              <a:prstDash val="solid"/>
              <a:round/>
              <a:headEnd type="arrow" w="med" len="med"/>
            </a:ln>
            <a:effectLst/>
          </p:spPr>
        </p:cxnSp>
        <p:sp>
          <p:nvSpPr>
            <p:cNvPr id="283" name="Circle"/>
            <p:cNvSpPr/>
            <p:nvPr/>
          </p:nvSpPr>
          <p:spPr>
            <a:xfrm>
              <a:off x="2397927" y="1307423"/>
              <a:ext cx="108627" cy="114229"/>
            </a:xfrm>
            <a:prstGeom prst="ellipse">
              <a:avLst/>
            </a:prstGeom>
            <a:solidFill>
              <a:schemeClr val="accent2">
                <a:lumOff val="10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</a:p>
          </p:txBody>
        </p:sp>
        <p:cxnSp>
          <p:nvCxnSpPr>
            <p:cNvPr id="284" name="Connection Line"/>
            <p:cNvCxnSpPr>
              <a:stCxn id="283" idx="0"/>
              <a:endCxn id="281" idx="0"/>
            </p:cNvCxnSpPr>
            <p:nvPr/>
          </p:nvCxnSpPr>
          <p:spPr>
            <a:xfrm flipH="1" flipV="1">
              <a:off x="2390630" y="558234"/>
              <a:ext cx="61611" cy="806304"/>
            </a:xfrm>
            <a:prstGeom prst="straightConnector1">
              <a:avLst/>
            </a:prstGeom>
            <a:ln w="25400" cap="flat">
              <a:solidFill>
                <a:schemeClr val="accent1"/>
              </a:solidFill>
              <a:prstDash val="solid"/>
              <a:round/>
              <a:headEnd type="arrow" w="med" len="med"/>
            </a:ln>
            <a:effectLst/>
          </p:spPr>
        </p:cxnSp>
        <p:sp>
          <p:nvSpPr>
            <p:cNvPr id="285" name="Circle"/>
            <p:cNvSpPr/>
            <p:nvPr/>
          </p:nvSpPr>
          <p:spPr>
            <a:xfrm>
              <a:off x="2155408" y="797262"/>
              <a:ext cx="108627" cy="114229"/>
            </a:xfrm>
            <a:prstGeom prst="ellipse">
              <a:avLst/>
            </a:prstGeom>
            <a:solidFill>
              <a:schemeClr val="accent2">
                <a:lumOff val="10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</a:p>
          </p:txBody>
        </p:sp>
        <p:cxnSp>
          <p:nvCxnSpPr>
            <p:cNvPr id="286" name="Connection Line"/>
            <p:cNvCxnSpPr>
              <a:stCxn id="285" idx="0"/>
              <a:endCxn id="283" idx="0"/>
            </p:cNvCxnSpPr>
            <p:nvPr/>
          </p:nvCxnSpPr>
          <p:spPr>
            <a:xfrm>
              <a:off x="2209721" y="854376"/>
              <a:ext cx="242520" cy="510162"/>
            </a:xfrm>
            <a:prstGeom prst="straightConnector1">
              <a:avLst/>
            </a:prstGeom>
            <a:ln w="25400" cap="flat">
              <a:solidFill>
                <a:schemeClr val="accent1"/>
              </a:solidFill>
              <a:prstDash val="solid"/>
              <a:round/>
              <a:headEnd type="arrow" w="med" len="med"/>
            </a:ln>
            <a:effectLst/>
          </p:spPr>
        </p:cxnSp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Mini-batch Stochastic Gradient Descent (SGD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ja-JP" altLang="en-US"/>
              <a:t>小批量随机梯度下降</a:t>
            </a:r>
            <a:r>
              <a:rPr lang="zh-CN" altLang="en-US" dirty="0"/>
              <a:t>（</a:t>
            </a:r>
            <a:r>
              <a:rPr dirty="0"/>
              <a:t>SGD</a:t>
            </a:r>
            <a:r>
              <a:rPr lang="zh-CN" altLang="en-US" dirty="0"/>
              <a:t>）</a:t>
            </a:r>
            <a:endParaRPr dirty="0"/>
          </a:p>
        </p:txBody>
      </p:sp>
      <p:sp>
        <p:nvSpPr>
          <p:cNvPr id="290" name="Computing the gradient over the whole training data is too expensiv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35585" indent="-235585" defTabSz="448310">
              <a:defRPr sz="2350"/>
            </a:pPr>
            <a:r>
              <a:rPr lang="ja-JP" altLang="en-US"/>
              <a:t>计算整个训练数据的梯度太昂贵了</a:t>
            </a:r>
            <a:endParaRPr lang="en-US" altLang="ja-JP" dirty="0"/>
          </a:p>
          <a:p>
            <a:pPr marL="795020" lvl="1" indent="-235585" defTabSz="448310">
              <a:defRPr sz="2350"/>
            </a:pPr>
            <a:r>
              <a:rPr lang="en-US" dirty="0"/>
              <a:t>DNN</a:t>
            </a:r>
            <a:r>
              <a:rPr lang="ja-JP" altLang="en-US"/>
              <a:t>模型需要几分钟到几小时</a:t>
            </a:r>
            <a:endParaRPr lang="en-US" altLang="ja-JP" dirty="0"/>
          </a:p>
          <a:p>
            <a:pPr marL="795020" lvl="1" indent="-235585" defTabSz="448310">
              <a:defRPr sz="2350"/>
            </a:pPr>
            <a:endParaRPr lang="en-US" altLang="ja-JP" dirty="0"/>
          </a:p>
          <a:p>
            <a:pPr marL="235585" indent="-235585" defTabSz="448310">
              <a:defRPr sz="2350"/>
            </a:pPr>
            <a:r>
              <a:rPr lang="ja-JP" altLang="en-US"/>
              <a:t>解决方案</a:t>
            </a:r>
            <a:r>
              <a:rPr lang="zh-CN" altLang="en-US" dirty="0"/>
              <a:t>：</a:t>
            </a:r>
            <a:r>
              <a:rPr lang="ja-JP" altLang="en-US"/>
              <a:t> 随机抽样</a:t>
            </a:r>
            <a:r>
              <a:rPr lang="en-US" dirty="0"/>
              <a:t>b</a:t>
            </a:r>
            <a:r>
              <a:rPr lang="zh-CN" altLang="en-US" dirty="0"/>
              <a:t>个样本</a:t>
            </a:r>
            <a:r>
              <a:rPr lang="en-US" altLang="ja-JP" dirty="0"/>
              <a:t>				</a:t>
            </a:r>
            <a:r>
              <a:rPr lang="ja-JP" altLang="en-US"/>
              <a:t>来估算损失</a:t>
            </a:r>
            <a:endParaRPr lang="en-US" dirty="0"/>
          </a:p>
          <a:p>
            <a:pPr marL="235585" indent="-235585" defTabSz="448310">
              <a:defRPr sz="2350"/>
            </a:pPr>
            <a:endParaRPr dirty="0"/>
          </a:p>
          <a:p>
            <a:pPr marL="235585" indent="-235585" defTabSz="448310">
              <a:defRPr sz="2350"/>
            </a:pPr>
            <a:endParaRPr dirty="0"/>
          </a:p>
          <a:p>
            <a:pPr marL="235585" indent="-235585" defTabSz="448310">
              <a:defRPr sz="2350"/>
            </a:pPr>
            <a:endParaRPr dirty="0"/>
          </a:p>
          <a:p>
            <a:pPr marL="784225" lvl="1" indent="-335915" defTabSz="448310">
              <a:defRPr sz="2350" i="1"/>
            </a:pPr>
            <a:r>
              <a:rPr dirty="0"/>
              <a:t>b </a:t>
            </a:r>
            <a:r>
              <a:rPr lang="ja-JP" altLang="en-US" i="0"/>
              <a:t>是</a:t>
            </a:r>
            <a:r>
              <a:rPr lang="zh-CN" altLang="en-US" i="0" dirty="0"/>
              <a:t>批量大小，</a:t>
            </a:r>
            <a:r>
              <a:rPr lang="ja-JP" altLang="en-US" i="0"/>
              <a:t>另一个重要的超参数</a:t>
            </a:r>
            <a:endParaRPr lang="en-US" dirty="0"/>
          </a:p>
          <a:p>
            <a:pPr marL="784225" lvl="1" indent="-335915" defTabSz="448310">
              <a:defRPr sz="2350" i="1"/>
            </a:pP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1" name="Equation"/>
              <p:cNvSpPr txBox="1"/>
              <p:nvPr/>
            </p:nvSpPr>
            <p:spPr>
              <a:xfrm>
                <a:off x="4572000" y="2320812"/>
                <a:ext cx="1215737" cy="27813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sz="2400" dirty="0"/>
              </a:p>
            </p:txBody>
          </p:sp>
        </mc:Choice>
        <mc:Fallback>
          <p:sp>
            <p:nvSpPr>
              <p:cNvPr id="29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320812"/>
                <a:ext cx="1215737" cy="278137"/>
              </a:xfrm>
              <a:prstGeom prst="rect">
                <a:avLst/>
              </a:prstGeom>
              <a:blipFill rotWithShape="1">
                <a:blip r:embed="rId1"/>
                <a:stretch>
                  <a:fillRect t="-188" r="-11619" b="-3131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2" name="Equation"/>
              <p:cNvSpPr txBox="1"/>
              <p:nvPr/>
            </p:nvSpPr>
            <p:spPr>
              <a:xfrm>
                <a:off x="3593022" y="2822688"/>
                <a:ext cx="1957956" cy="84964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limLow>
                        <m:limLow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lim>
                      </m:limLow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sSub>
                        <m:sSubPr>
                          <m:ctrlPr>
                            <a:rPr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/>
                      </m:sSub>
                    </m:oMath>
                  </m:oMathPara>
                </a14:m>
                <a:endParaRPr sz="2400" dirty="0"/>
              </a:p>
            </p:txBody>
          </p:sp>
        </mc:Choice>
        <mc:Fallback>
          <p:sp>
            <p:nvSpPr>
              <p:cNvPr id="29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022" y="2822688"/>
                <a:ext cx="1957956" cy="849646"/>
              </a:xfrm>
              <a:prstGeom prst="rect">
                <a:avLst/>
              </a:prstGeom>
              <a:blipFill rotWithShape="1">
                <a:blip r:embed="rId2"/>
                <a:stretch>
                  <a:fillRect l="-10" t="-13" r="-18399" b="1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hoose a Batch Siz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选择批量值</a:t>
            </a:r>
            <a:endParaRPr dirty="0"/>
          </a:p>
        </p:txBody>
      </p:sp>
      <p:sp>
        <p:nvSpPr>
          <p:cNvPr id="295" name="Not too small"/>
          <p:cNvSpPr txBox="1"/>
          <p:nvPr/>
        </p:nvSpPr>
        <p:spPr>
          <a:xfrm>
            <a:off x="1527256" y="1129994"/>
            <a:ext cx="1323437" cy="46166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rPr lang="ja-JP" altLang="en-US"/>
              <a:t>不要太小</a:t>
            </a:r>
            <a:endParaRPr dirty="0"/>
          </a:p>
        </p:txBody>
      </p:sp>
      <p:sp>
        <p:nvSpPr>
          <p:cNvPr id="296" name="Not too big"/>
          <p:cNvSpPr txBox="1"/>
          <p:nvPr/>
        </p:nvSpPr>
        <p:spPr>
          <a:xfrm>
            <a:off x="5769056" y="1129994"/>
            <a:ext cx="1358703" cy="46166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rPr lang="ja-JP" altLang="en-US"/>
              <a:t>不要太大</a:t>
            </a:r>
            <a:endParaRPr lang="ja-JP" altLang="en-US" dirty="0"/>
          </a:p>
        </p:txBody>
      </p:sp>
      <p:sp>
        <p:nvSpPr>
          <p:cNvPr id="297" name="Workload is too small, hard to fully utilize computation resources"/>
          <p:cNvSpPr txBox="1"/>
          <p:nvPr/>
        </p:nvSpPr>
        <p:spPr>
          <a:xfrm>
            <a:off x="677748" y="1997615"/>
            <a:ext cx="3255425" cy="830997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rPr lang="ja-JP" altLang="en-US"/>
              <a:t>批量值太小，难以充分利用计算资源</a:t>
            </a:r>
            <a:endParaRPr dirty="0"/>
          </a:p>
        </p:txBody>
      </p:sp>
      <p:sp>
        <p:nvSpPr>
          <p:cNvPr id="298" name="Memory issue…"/>
          <p:cNvSpPr txBox="1"/>
          <p:nvPr/>
        </p:nvSpPr>
        <p:spPr>
          <a:xfrm>
            <a:off x="4888659" y="1973931"/>
            <a:ext cx="3785903" cy="120032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000000"/>
                </a:solidFill>
              </a:defRPr>
            </a:pPr>
            <a:r>
              <a:rPr lang="ja-JP" altLang="en-US"/>
              <a:t>批量值太大，浪费计算</a:t>
            </a:r>
            <a:r>
              <a:rPr lang="zh-CN" altLang="en-US" dirty="0"/>
              <a:t>资源；</a:t>
            </a:r>
            <a:endParaRPr lang="en-US" altLang="ja-JP" dirty="0"/>
          </a:p>
          <a:p>
            <a:pPr>
              <a:defRPr sz="2400">
                <a:solidFill>
                  <a:srgbClr val="000000"/>
                </a:solidFill>
              </a:defRPr>
            </a:pPr>
            <a:r>
              <a:rPr lang="ja-JP" altLang="en-US"/>
              <a:t>例如 当</a:t>
            </a:r>
            <a:r>
              <a:rPr lang="en-US" altLang="ja-JP" dirty="0"/>
              <a:t>		</a:t>
            </a:r>
            <a:r>
              <a:rPr lang="ja-JP" altLang="en-US"/>
              <a:t>都相同时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9" name="Equation"/>
              <p:cNvSpPr txBox="1"/>
              <p:nvPr/>
            </p:nvSpPr>
            <p:spPr>
              <a:xfrm>
                <a:off x="6242357" y="2713121"/>
                <a:ext cx="206050" cy="23098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sz="2600" dirty="0"/>
              </a:p>
            </p:txBody>
          </p:sp>
        </mc:Choice>
        <mc:Fallback>
          <p:sp>
            <p:nvSpPr>
              <p:cNvPr id="29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357" y="2713121"/>
                <a:ext cx="206050" cy="230982"/>
              </a:xfrm>
              <a:prstGeom prst="rect">
                <a:avLst/>
              </a:prstGeom>
              <a:blipFill rotWithShape="1">
                <a:blip r:embed="rId1"/>
                <a:stretch>
                  <a:fillRect l="-149" t="-174" r="-67191" b="-7137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总结</a:t>
            </a:r>
            <a:endParaRPr dirty="0"/>
          </a:p>
        </p:txBody>
      </p:sp>
      <p:sp>
        <p:nvSpPr>
          <p:cNvPr id="302" name="Problem: estimate a real value…"/>
          <p:cNvSpPr txBox="1">
            <a:spLocks noGrp="1"/>
          </p:cNvSpPr>
          <p:nvPr>
            <p:ph type="body" idx="1"/>
          </p:nvPr>
        </p:nvSpPr>
        <p:spPr>
          <a:xfrm>
            <a:off x="340592" y="771336"/>
            <a:ext cx="8205304" cy="423907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ja-JP" altLang="en-US"/>
              <a:t>问题</a:t>
            </a:r>
            <a:r>
              <a:rPr lang="zh-CN" altLang="en-US" dirty="0"/>
              <a:t>： 估计一个真正的值</a:t>
            </a:r>
            <a:endParaRPr lang="en-US" altLang="zh-CN" dirty="0"/>
          </a:p>
          <a:p>
            <a:endParaRPr dirty="0"/>
          </a:p>
          <a:p>
            <a:r>
              <a:rPr lang="ja-JP" altLang="en-US"/>
              <a:t>模型</a:t>
            </a:r>
            <a:r>
              <a:rPr lang="zh-CN" altLang="en-US" dirty="0"/>
              <a:t>：</a:t>
            </a:r>
            <a:endParaRPr lang="en-US" altLang="zh-CN" dirty="0"/>
          </a:p>
          <a:p>
            <a:endParaRPr dirty="0"/>
          </a:p>
          <a:p>
            <a:r>
              <a:rPr lang="ja-JP" altLang="en-US"/>
              <a:t>损失</a:t>
            </a:r>
            <a:r>
              <a:rPr lang="zh-CN" altLang="en-US" dirty="0"/>
              <a:t>：</a:t>
            </a:r>
            <a:r>
              <a:rPr dirty="0"/>
              <a:t> </a:t>
            </a:r>
            <a:r>
              <a:rPr lang="ja-JP" altLang="en-US"/>
              <a:t>平方损失</a:t>
            </a:r>
            <a:endParaRPr lang="en-US" altLang="ja-JP" dirty="0"/>
          </a:p>
          <a:p>
            <a:endParaRPr dirty="0"/>
          </a:p>
          <a:p>
            <a:r>
              <a:rPr lang="ja-JP" altLang="en-US"/>
              <a:t>小批量随机梯度</a:t>
            </a:r>
            <a:r>
              <a:rPr lang="zh-CN" altLang="en-US" dirty="0"/>
              <a:t>（</a:t>
            </a:r>
            <a:r>
              <a:rPr dirty="0"/>
              <a:t>mini-batch SGD</a:t>
            </a:r>
            <a:r>
              <a:rPr lang="zh-CN" altLang="en-US" dirty="0"/>
              <a:t>）</a:t>
            </a:r>
            <a:r>
              <a:rPr lang="ja-JP" altLang="en-US"/>
              <a:t>学习</a:t>
            </a:r>
            <a:endParaRPr dirty="0"/>
          </a:p>
          <a:p>
            <a:pPr lvl="1"/>
            <a:r>
              <a:rPr lang="ja-JP" altLang="en-US"/>
              <a:t>选择一个起点</a:t>
            </a:r>
            <a:endParaRPr lang="en-US" altLang="ja-JP" dirty="0"/>
          </a:p>
          <a:p>
            <a:pPr lvl="1"/>
            <a:r>
              <a:rPr lang="ja-JP" altLang="en-US"/>
              <a:t>重复</a:t>
            </a:r>
            <a:endParaRPr dirty="0"/>
          </a:p>
          <a:p>
            <a:pPr marL="1257300" lvl="2" indent="-342900"/>
            <a:r>
              <a:rPr lang="ja-JP" altLang="en-US"/>
              <a:t>计算梯度</a:t>
            </a:r>
            <a:endParaRPr lang="en-US" altLang="ja-JP" dirty="0"/>
          </a:p>
          <a:p>
            <a:pPr marL="1257300" lvl="2" indent="-342900"/>
            <a:r>
              <a:rPr lang="ja-JP" altLang="en-US"/>
              <a:t>更新参数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3" name="Equation"/>
              <p:cNvSpPr txBox="1"/>
              <p:nvPr/>
            </p:nvSpPr>
            <p:spPr>
              <a:xfrm>
                <a:off x="1674830" y="1479973"/>
                <a:ext cx="1945211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=⟨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⟩+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0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830" y="1479973"/>
                <a:ext cx="1945211" cy="369332"/>
              </a:xfrm>
              <a:prstGeom prst="rect">
                <a:avLst/>
              </a:prstGeom>
              <a:blipFill rotWithShape="1">
                <a:blip r:embed="rId1"/>
                <a:stretch>
                  <a:fillRect l="-17" t="-115" r="-723" b="5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4" name="Equation"/>
              <p:cNvSpPr txBox="1"/>
              <p:nvPr/>
            </p:nvSpPr>
            <p:spPr>
              <a:xfrm>
                <a:off x="3019759" y="1953340"/>
                <a:ext cx="2333319" cy="48290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limUpp>
                        <m:limUppPr>
                          <m:ctrlP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lim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limUpp>
                                <m:limUppPr>
                                  <m:ctrlP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UppPr>
                                <m:e>
                                  <m: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lim>
                                  <m:r>
                                    <a:rPr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̂</m:t>
                                  </m:r>
                                </m:lim>
                              </m:limUpp>
                            </m:e>
                          </m:d>
                        </m:e>
                        <m:sup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2600" dirty="0"/>
              </a:p>
            </p:txBody>
          </p:sp>
        </mc:Choice>
        <mc:Fallback>
          <p:sp>
            <p:nvSpPr>
              <p:cNvPr id="30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759" y="1953340"/>
                <a:ext cx="2333319" cy="482905"/>
              </a:xfrm>
              <a:prstGeom prst="rect">
                <a:avLst/>
              </a:prstGeom>
              <a:blipFill rotWithShape="1">
                <a:blip r:embed="rId2"/>
                <a:stretch>
                  <a:fillRect l="-14" t="-17" r="-14776" b="-4423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utline"/>
          <p:cNvSpPr txBox="1">
            <a:spLocks noGrp="1"/>
          </p:cNvSpPr>
          <p:nvPr>
            <p:ph type="title"/>
          </p:nvPr>
        </p:nvSpPr>
        <p:spPr>
          <a:xfrm>
            <a:off x="321761" y="114935"/>
            <a:ext cx="8205305" cy="54574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概要</a:t>
            </a:r>
            <a:endParaRPr dirty="0"/>
          </a:p>
        </p:txBody>
      </p:sp>
      <p:sp>
        <p:nvSpPr>
          <p:cNvPr id="12" name="Basic Probability Random variables, conditional probabilities, Bayes rule…"/>
          <p:cNvSpPr txBox="1">
            <a:spLocks noGrp="1"/>
          </p:cNvSpPr>
          <p:nvPr>
            <p:ph type="body" idx="1"/>
          </p:nvPr>
        </p:nvSpPr>
        <p:spPr>
          <a:xfrm>
            <a:off x="340592" y="1009331"/>
            <a:ext cx="8205304" cy="3553928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ja-JP" altLang="en-US"/>
              <a:t>线性方法</a:t>
            </a:r>
            <a:endParaRPr lang="en-US" altLang="ja-JP" dirty="0"/>
          </a:p>
          <a:p>
            <a:pPr lvl="1">
              <a:defRPr b="1"/>
            </a:pPr>
            <a:r>
              <a:rPr lang="ja-JP" altLang="en-US"/>
              <a:t>神经科学的灵感</a:t>
            </a:r>
            <a:endParaRPr lang="en-US" altLang="ja-JP" dirty="0"/>
          </a:p>
          <a:p>
            <a:pPr>
              <a:defRPr b="1"/>
            </a:pPr>
            <a:endParaRPr lang="en-US" altLang="ja-JP" dirty="0"/>
          </a:p>
          <a:p>
            <a:pPr>
              <a:defRPr b="1"/>
            </a:pPr>
            <a:r>
              <a:rPr lang="ja-JP" altLang="en-US"/>
              <a:t>基础优化</a:t>
            </a:r>
            <a:endParaRPr lang="en-US" altLang="ja-JP" dirty="0"/>
          </a:p>
          <a:p>
            <a:pPr>
              <a:defRPr b="1"/>
            </a:pPr>
            <a:endParaRPr lang="en-US" altLang="ja-JP" dirty="0"/>
          </a:p>
          <a:p>
            <a:r>
              <a:rPr lang="en-US" altLang="zh-CN" b="1" dirty="0" err="1"/>
              <a:t>s</a:t>
            </a:r>
            <a:r>
              <a:rPr lang="en-US" b="1" dirty="0" err="1"/>
              <a:t>oftmax</a:t>
            </a:r>
            <a:r>
              <a:rPr lang="zh-CN" altLang="en-US" b="1" dirty="0"/>
              <a:t> </a:t>
            </a:r>
            <a:r>
              <a:rPr lang="ja-JP" altLang="en-US" b="1"/>
              <a:t>回归</a:t>
            </a:r>
            <a:endParaRPr lang="en-US" altLang="ja-JP" b="1" dirty="0"/>
          </a:p>
          <a:p>
            <a:pPr lvl="1"/>
            <a:r>
              <a:rPr lang="ja-JP" altLang="en-US" b="1"/>
              <a:t>回归与分类</a:t>
            </a:r>
            <a:endParaRPr lang="en-US" altLang="ja-JP" b="1" dirty="0"/>
          </a:p>
          <a:p>
            <a:pPr lvl="1"/>
            <a:r>
              <a:rPr lang="en-US" b="1" dirty="0"/>
              <a:t>Kaggle</a:t>
            </a:r>
            <a:r>
              <a:rPr lang="ja-JP" altLang="en-US" b="1"/>
              <a:t>上的分类任务</a:t>
            </a:r>
            <a:endParaRPr lang="ja-JP" altLang="en-US" b="1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oftmax…"/>
          <p:cNvSpPr txBox="1">
            <a:spLocks noGrp="1"/>
          </p:cNvSpPr>
          <p:nvPr>
            <p:ph type="title"/>
          </p:nvPr>
        </p:nvSpPr>
        <p:spPr>
          <a:xfrm>
            <a:off x="215021" y="1807222"/>
            <a:ext cx="7772401" cy="161974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dirty="0" err="1"/>
              <a:t>s</a:t>
            </a:r>
            <a:r>
              <a:rPr dirty="0" err="1"/>
              <a:t>oftmax</a:t>
            </a:r>
            <a:r>
              <a:rPr lang="zh-CN" altLang="en-US" dirty="0"/>
              <a:t> </a:t>
            </a:r>
            <a:r>
              <a:rPr lang="ja-JP" altLang="en-US"/>
              <a:t>回归</a:t>
            </a:r>
            <a:endParaRPr dirty="0"/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0502" y="1807222"/>
            <a:ext cx="4192291" cy="1619749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gression vs Class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回归与分类</a:t>
            </a:r>
            <a:endParaRPr dirty="0"/>
          </a:p>
        </p:txBody>
      </p:sp>
      <p:sp>
        <p:nvSpPr>
          <p:cNvPr id="310" name="Regression estimates a continuous value…"/>
          <p:cNvSpPr txBox="1">
            <a:spLocks noGrp="1"/>
          </p:cNvSpPr>
          <p:nvPr>
            <p:ph type="body" sz="quarter" idx="1"/>
          </p:nvPr>
        </p:nvSpPr>
        <p:spPr>
          <a:xfrm>
            <a:off x="340592" y="1009331"/>
            <a:ext cx="8205304" cy="1074578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回归估计连续值</a:t>
            </a:r>
            <a:endParaRPr lang="en-US" altLang="ja-JP" dirty="0"/>
          </a:p>
          <a:p>
            <a:r>
              <a:rPr lang="ja-JP" altLang="en-US"/>
              <a:t>分类预测离散类别</a:t>
            </a:r>
            <a:endParaRPr dirty="0"/>
          </a:p>
        </p:txBody>
      </p:sp>
      <p:pic>
        <p:nvPicPr>
          <p:cNvPr id="311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978" y="2857034"/>
            <a:ext cx="2556253" cy="155354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12" name="MNIST: classify hand-written digits…"/>
          <p:cNvSpPr txBox="1"/>
          <p:nvPr/>
        </p:nvSpPr>
        <p:spPr>
          <a:xfrm>
            <a:off x="458485" y="2161790"/>
            <a:ext cx="3118800" cy="64633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r>
              <a:rPr lang="en-US" dirty="0"/>
              <a:t>MNIST：</a:t>
            </a:r>
            <a:r>
              <a:rPr lang="ja-JP" altLang="en-US"/>
              <a:t>对手写数字进行分类</a:t>
            </a:r>
            <a:endParaRPr lang="ja-JP" altLang="en-US"/>
          </a:p>
          <a:p>
            <a:r>
              <a:rPr lang="ja-JP" altLang="en-US"/>
              <a:t>（</a:t>
            </a:r>
            <a:r>
              <a:rPr lang="en-US" altLang="ja-JP" dirty="0"/>
              <a:t>10</a:t>
            </a:r>
            <a:r>
              <a:rPr lang="zh-CN" altLang="en-US" dirty="0"/>
              <a:t> </a:t>
            </a:r>
            <a:r>
              <a:rPr lang="ja-JP" altLang="en-US"/>
              <a:t>类）</a:t>
            </a:r>
            <a:endParaRPr dirty="0"/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286" y="2839303"/>
            <a:ext cx="3583218" cy="143328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14" name="ImageNet: classify nature objects…"/>
          <p:cNvSpPr txBox="1"/>
          <p:nvPr/>
        </p:nvSpPr>
        <p:spPr>
          <a:xfrm>
            <a:off x="4339543" y="2103133"/>
            <a:ext cx="3400929" cy="64633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r>
              <a:rPr lang="en-US" dirty="0"/>
              <a:t>ImageNet：</a:t>
            </a:r>
            <a:r>
              <a:rPr lang="ja-JP" altLang="en-US"/>
              <a:t>对自然对象进行分类</a:t>
            </a:r>
            <a:endParaRPr lang="ja-JP" altLang="en-US"/>
          </a:p>
          <a:p>
            <a:r>
              <a:rPr lang="ja-JP" altLang="en-US"/>
              <a:t>（</a:t>
            </a:r>
            <a:r>
              <a:rPr lang="en-US" altLang="ja-JP" dirty="0"/>
              <a:t>1000</a:t>
            </a:r>
            <a:r>
              <a:rPr lang="zh-CN" altLang="en-US" dirty="0"/>
              <a:t> </a:t>
            </a:r>
            <a:r>
              <a:rPr lang="ja-JP" altLang="en-US"/>
              <a:t>类）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2" animBg="1" advAuto="0"/>
      <p:bldP spid="312" grpId="1" animBg="1" advAuto="0"/>
      <p:bldP spid="313" grpId="4" animBg="1" advAuto="0"/>
      <p:bldP spid="314" grpId="3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Various Classification Tasks at Kagg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Kaggle</a:t>
            </a:r>
            <a:r>
              <a:rPr lang="ja-JP" altLang="en-US"/>
              <a:t>上的各种分类任务</a:t>
            </a:r>
            <a:endParaRPr dirty="0"/>
          </a:p>
        </p:txBody>
      </p:sp>
      <p:pic>
        <p:nvPicPr>
          <p:cNvPr id="317" name="Image" descr="Image"/>
          <p:cNvPicPr>
            <a:picLocks noChangeAspect="1"/>
          </p:cNvPicPr>
          <p:nvPr/>
        </p:nvPicPr>
        <p:blipFill>
          <a:blip r:embed="rId1"/>
          <a:srcRect t="11076" b="16048"/>
          <a:stretch>
            <a:fillRect/>
          </a:stretch>
        </p:blipFill>
        <p:spPr>
          <a:xfrm>
            <a:off x="1499839" y="2061473"/>
            <a:ext cx="2949515" cy="214731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1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007" y="1691557"/>
            <a:ext cx="1467990" cy="261422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19" name="https://www.kaggle.com/c/human-protein-atlas-image-classification"/>
          <p:cNvSpPr txBox="1"/>
          <p:nvPr/>
        </p:nvSpPr>
        <p:spPr>
          <a:xfrm>
            <a:off x="1975979" y="4511995"/>
            <a:ext cx="5351411" cy="28882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https://www.kaggle.com/c/human-protein-atlas-image-classification</a:t>
            </a:r>
          </a:p>
        </p:txBody>
      </p:sp>
      <p:sp>
        <p:nvSpPr>
          <p:cNvPr id="320" name="Classify human protein microscope images into 28 categories"/>
          <p:cNvSpPr txBox="1">
            <a:spLocks noGrp="1"/>
          </p:cNvSpPr>
          <p:nvPr>
            <p:ph type="body" sz="quarter" idx="1"/>
          </p:nvPr>
        </p:nvSpPr>
        <p:spPr>
          <a:xfrm>
            <a:off x="340592" y="1009331"/>
            <a:ext cx="8205304" cy="897816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将人类蛋白质显微镜图像分为</a:t>
            </a:r>
            <a:r>
              <a:rPr lang="en-US" altLang="ja-JP" dirty="0"/>
              <a:t>28</a:t>
            </a:r>
            <a:r>
              <a:rPr lang="ja-JP" altLang="en-US"/>
              <a:t>类</a:t>
            </a:r>
            <a:endParaRPr dirty="0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Various Classification Tasks at Kagg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Kaggle</a:t>
            </a:r>
            <a:r>
              <a:rPr lang="ja-JP" altLang="en-US"/>
              <a:t>上的各种分类任务</a:t>
            </a:r>
            <a:endParaRPr dirty="0"/>
          </a:p>
        </p:txBody>
      </p:sp>
      <p:pic>
        <p:nvPicPr>
          <p:cNvPr id="323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00" y="1543745"/>
            <a:ext cx="8255000" cy="2794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24" name="Text"/>
          <p:cNvSpPr txBox="1"/>
          <p:nvPr/>
        </p:nvSpPr>
        <p:spPr>
          <a:xfrm>
            <a:off x="6407118" y="4238478"/>
            <a:ext cx="616556" cy="4216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>
              <a:lnSpc>
                <a:spcPts val="5300"/>
              </a:lnSpc>
              <a:spcBef>
                <a:spcPts val="800"/>
              </a:spcBef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25" name="https://www.kaggle.com/c/malware-classification"/>
          <p:cNvSpPr txBox="1"/>
          <p:nvPr/>
        </p:nvSpPr>
        <p:spPr>
          <a:xfrm>
            <a:off x="2622731" y="4208925"/>
            <a:ext cx="389853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https://www.kaggle.com/c/malware-classification</a:t>
            </a:r>
          </a:p>
        </p:txBody>
      </p:sp>
      <p:sp>
        <p:nvSpPr>
          <p:cNvPr id="326" name="Classify malware into 9 categories"/>
          <p:cNvSpPr txBox="1">
            <a:spLocks noGrp="1"/>
          </p:cNvSpPr>
          <p:nvPr>
            <p:ph type="body" sz="quarter" idx="1"/>
          </p:nvPr>
        </p:nvSpPr>
        <p:spPr>
          <a:xfrm>
            <a:off x="321761" y="1147521"/>
            <a:ext cx="8205305" cy="788818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将恶意软件分为</a:t>
            </a:r>
            <a:r>
              <a:rPr lang="en-US" altLang="ja-JP" dirty="0"/>
              <a:t>9</a:t>
            </a:r>
            <a:r>
              <a:rPr lang="ja-JP" altLang="en-US"/>
              <a:t>类</a:t>
            </a:r>
            <a:endParaRPr dirty="0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Various Classification Tasks at Kagg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Kaggle</a:t>
            </a:r>
            <a:r>
              <a:rPr lang="ja-JP" altLang="en-US"/>
              <a:t>上的各种分类任务</a:t>
            </a:r>
            <a:endParaRPr dirty="0"/>
          </a:p>
        </p:txBody>
      </p:sp>
      <p:sp>
        <p:nvSpPr>
          <p:cNvPr id="329" name="Classify toxic Wikipedia comments into 7 categorie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将维基百科上的恶语评论分为</a:t>
            </a:r>
            <a:r>
              <a:rPr lang="en-US" altLang="ja-JP" dirty="0"/>
              <a:t>7</a:t>
            </a:r>
            <a:r>
              <a:rPr lang="ja-JP" altLang="en-US"/>
              <a:t>类</a:t>
            </a:r>
            <a:endParaRPr dirty="0"/>
          </a:p>
        </p:txBody>
      </p:sp>
      <p:sp>
        <p:nvSpPr>
          <p:cNvPr id="330" name="https://www.kaggle.com/c/jigsaw-toxic-comment-classification-challenge"/>
          <p:cNvSpPr txBox="1"/>
          <p:nvPr/>
        </p:nvSpPr>
        <p:spPr>
          <a:xfrm>
            <a:off x="1693839" y="4574123"/>
            <a:ext cx="5756323" cy="28882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https://www.kaggle.com/c/jigsaw-toxic-comment-classification-challenge</a:t>
            </a:r>
          </a:p>
        </p:txBody>
      </p:sp>
      <p:sp>
        <p:nvSpPr>
          <p:cNvPr id="331" name="Classify"/>
          <p:cNvSpPr txBox="1"/>
          <p:nvPr/>
        </p:nvSpPr>
        <p:spPr>
          <a:xfrm>
            <a:off x="4310305" y="2396419"/>
            <a:ext cx="967865" cy="35066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r>
              <a:t>Classify </a:t>
            </a:r>
          </a:p>
        </p:txBody>
      </p:sp>
      <p:pic>
        <p:nvPicPr>
          <p:cNvPr id="332" name="Image" descr="Image"/>
          <p:cNvPicPr>
            <a:picLocks noChangeAspect="1"/>
          </p:cNvPicPr>
          <p:nvPr/>
        </p:nvPicPr>
        <p:blipFill>
          <a:blip r:embed="rId1"/>
          <a:srcRect r="33939"/>
          <a:stretch>
            <a:fillRect/>
          </a:stretch>
        </p:blipFill>
        <p:spPr>
          <a:xfrm>
            <a:off x="1922102" y="1661953"/>
            <a:ext cx="4658342" cy="278959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redict the category…"/>
          <p:cNvSpPr txBox="1"/>
          <p:nvPr/>
        </p:nvSpPr>
        <p:spPr>
          <a:xfrm>
            <a:off x="4479057" y="1028928"/>
            <a:ext cx="4659967" cy="264278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pPr marL="240665" indent="-240665"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r>
              <a:rPr lang="ja-JP" altLang="en-US"/>
              <a:t>预测类别</a:t>
            </a:r>
            <a:endParaRPr lang="en-US" altLang="ja-JP" dirty="0"/>
          </a:p>
          <a:p>
            <a:pPr marL="240665" indent="-240665"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endParaRPr dirty="0"/>
          </a:p>
          <a:p>
            <a:pPr>
              <a:spcBef>
                <a:spcPts val="500"/>
              </a:spcBef>
              <a:defRPr sz="2400">
                <a:solidFill>
                  <a:srgbClr val="000000"/>
                </a:solidFill>
              </a:defRPr>
            </a:pPr>
            <a:endParaRPr dirty="0"/>
          </a:p>
          <a:p>
            <a:pPr marL="621665" lvl="1" indent="-240665"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r>
              <a:rPr i="1" dirty="0"/>
              <a:t>max</a:t>
            </a:r>
            <a:r>
              <a:rPr dirty="0"/>
              <a:t> </a:t>
            </a:r>
            <a:r>
              <a:rPr lang="ja-JP" altLang="en-US"/>
              <a:t>不可求导</a:t>
            </a:r>
            <a:endParaRPr dirty="0"/>
          </a:p>
          <a:p>
            <a:pPr marL="621665" lvl="1" indent="-240665"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r>
              <a:rPr lang="ja-JP" altLang="en-US"/>
              <a:t>定义一个损失函数</a:t>
            </a:r>
            <a:endParaRPr dirty="0"/>
          </a:p>
        </p:txBody>
      </p:sp>
      <p:sp>
        <p:nvSpPr>
          <p:cNvPr id="335" name="Single continuous output…"/>
          <p:cNvSpPr txBox="1">
            <a:spLocks noGrp="1"/>
          </p:cNvSpPr>
          <p:nvPr>
            <p:ph type="body" sz="half" idx="1"/>
          </p:nvPr>
        </p:nvSpPr>
        <p:spPr>
          <a:xfrm>
            <a:off x="340592" y="1009331"/>
            <a:ext cx="4221001" cy="254806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6060" indent="-226060" defTabSz="429895">
              <a:defRPr sz="2255"/>
            </a:pPr>
            <a:r>
              <a:rPr lang="ja-JP" altLang="en-US"/>
              <a:t>单</a:t>
            </a:r>
            <a:r>
              <a:rPr lang="zh-CN" altLang="en-US" dirty="0"/>
              <a:t>个</a:t>
            </a:r>
            <a:r>
              <a:rPr lang="ja-JP" altLang="en-US"/>
              <a:t>连续</a:t>
            </a:r>
            <a:r>
              <a:rPr lang="zh-CN" altLang="en-US"/>
              <a:t>数值</a:t>
            </a:r>
            <a:r>
              <a:rPr lang="ja-JP" altLang="en-US"/>
              <a:t>输出</a:t>
            </a:r>
            <a:endParaRPr lang="en-US" altLang="ja-JP" dirty="0"/>
          </a:p>
          <a:p>
            <a:pPr marL="226060" indent="-226060" defTabSz="429895">
              <a:defRPr sz="2255"/>
            </a:pPr>
            <a:endParaRPr lang="en-US" dirty="0"/>
          </a:p>
          <a:p>
            <a:pPr marL="226060" indent="-226060" defTabSz="429895">
              <a:defRPr sz="2255"/>
            </a:pPr>
            <a:endParaRPr dirty="0"/>
          </a:p>
          <a:p>
            <a:pPr marL="0" indent="0" defTabSz="429895">
              <a:buNone/>
              <a:defRPr sz="2255"/>
            </a:pPr>
            <a:endParaRPr dirty="0"/>
          </a:p>
          <a:p>
            <a:pPr marL="226060" indent="-226060" defTabSz="429895">
              <a:defRPr sz="2255"/>
            </a:pPr>
            <a:r>
              <a:rPr lang="ja-JP" altLang="en-US"/>
              <a:t>输出每个类别的置信度分数</a:t>
            </a:r>
            <a:endParaRPr dirty="0"/>
          </a:p>
        </p:txBody>
      </p:sp>
      <p:sp>
        <p:nvSpPr>
          <p:cNvPr id="336" name="From Regression to Multi-class Class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从回归到多类分类</a:t>
            </a:r>
            <a:endParaRPr dirty="0"/>
          </a:p>
        </p:txBody>
      </p:sp>
      <p:pic>
        <p:nvPicPr>
          <p:cNvPr id="337" name="Image" descr="Image"/>
          <p:cNvPicPr>
            <a:picLocks noChangeAspect="1"/>
          </p:cNvPicPr>
          <p:nvPr/>
        </p:nvPicPr>
        <p:blipFill>
          <a:blip r:embed="rId1"/>
          <a:srcRect l="25783"/>
          <a:stretch>
            <a:fillRect/>
          </a:stretch>
        </p:blipFill>
        <p:spPr>
          <a:xfrm>
            <a:off x="1132789" y="1350113"/>
            <a:ext cx="2444371" cy="128957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38" name="Image" descr="Image"/>
          <p:cNvPicPr>
            <a:picLocks noChangeAspect="1"/>
          </p:cNvPicPr>
          <p:nvPr/>
        </p:nvPicPr>
        <p:blipFill>
          <a:blip r:embed="rId2"/>
          <a:srcRect l="26786"/>
          <a:stretch>
            <a:fillRect/>
          </a:stretch>
        </p:blipFill>
        <p:spPr>
          <a:xfrm>
            <a:off x="974436" y="3228819"/>
            <a:ext cx="2759307" cy="1425586"/>
          </a:xfrm>
          <a:prstGeom prst="rect">
            <a:avLst/>
          </a:prstGeom>
          <a:ln w="12700">
            <a:miter lim="4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39" name="Equation"/>
              <p:cNvSpPr txBox="1"/>
              <p:nvPr/>
            </p:nvSpPr>
            <p:spPr>
              <a:xfrm>
                <a:off x="5590764" y="1774540"/>
                <a:ext cx="2141199" cy="4405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arg</m:t>
                      </m:r>
                      <m:limLow>
                        <m:limLow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e>
                        <m:li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lim>
                      </m:limLow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400"/>
              </a:p>
            </p:txBody>
          </p:sp>
        </mc:Choice>
        <mc:Fallback>
          <p:sp>
            <p:nvSpPr>
              <p:cNvPr id="33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764" y="1774540"/>
                <a:ext cx="2141199" cy="440595"/>
              </a:xfrm>
              <a:prstGeom prst="rect">
                <a:avLst/>
              </a:prstGeom>
              <a:blipFill rotWithShape="1">
                <a:blip r:embed="rId3"/>
                <a:stretch>
                  <a:fillRect l="-10" t="-79" r="-15441" b="-23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1" animBg="1" advAuto="0"/>
      <p:bldP spid="339" grpId="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oftmax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dirty="0" err="1"/>
              <a:t>s</a:t>
            </a:r>
            <a:r>
              <a:rPr dirty="0" err="1"/>
              <a:t>oftmax</a:t>
            </a:r>
            <a:r>
              <a:rPr lang="zh-CN" altLang="en-US" dirty="0"/>
              <a:t> </a:t>
            </a:r>
            <a:r>
              <a:rPr lang="ja-JP" altLang="en-US"/>
              <a:t>函数</a:t>
            </a:r>
            <a:endParaRPr dirty="0"/>
          </a:p>
        </p:txBody>
      </p:sp>
      <p:sp>
        <p:nvSpPr>
          <p:cNvPr id="342" name="Use exp to get positive numbers…"/>
          <p:cNvSpPr txBox="1">
            <a:spLocks noGrp="1"/>
          </p:cNvSpPr>
          <p:nvPr>
            <p:ph type="body" sz="half" idx="1"/>
          </p:nvPr>
        </p:nvSpPr>
        <p:spPr>
          <a:xfrm>
            <a:off x="321761" y="2077498"/>
            <a:ext cx="8205305" cy="1379494"/>
          </a:xfrm>
          <a:prstGeom prst="rect">
            <a:avLst/>
          </a:prstGeom>
        </p:spPr>
        <p:txBody>
          <a:bodyPr/>
          <a:lstStyle/>
          <a:p>
            <a:pPr lvl="1"/>
            <a:r>
              <a:rPr lang="ja-JP" altLang="en-US"/>
              <a:t>用</a:t>
            </a:r>
            <a:r>
              <a:rPr lang="zh-CN" altLang="en-US" dirty="0"/>
              <a:t> </a:t>
            </a:r>
            <a:r>
              <a:rPr lang="en-US" dirty="0"/>
              <a:t>exp</a:t>
            </a:r>
            <a:r>
              <a:rPr lang="zh-CN" altLang="en-US" dirty="0"/>
              <a:t> </a:t>
            </a:r>
            <a:r>
              <a:rPr lang="ja-JP" altLang="en-US"/>
              <a:t>获得大于</a:t>
            </a:r>
            <a:r>
              <a:rPr lang="en-US" altLang="zh-CN" dirty="0"/>
              <a:t>0</a:t>
            </a:r>
            <a:r>
              <a:rPr lang="zh-CN" altLang="en-US" dirty="0"/>
              <a:t>的值</a:t>
            </a:r>
            <a:endParaRPr lang="en-US" altLang="ja-JP" dirty="0"/>
          </a:p>
          <a:p>
            <a:pPr lvl="1"/>
            <a:r>
              <a:rPr lang="ja-JP" altLang="en-US"/>
              <a:t>除以总和以获得概率分布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3" name="Equation"/>
              <p:cNvSpPr txBox="1"/>
              <p:nvPr/>
            </p:nvSpPr>
            <p:spPr>
              <a:xfrm>
                <a:off x="1426921" y="978435"/>
                <a:ext cx="6290158" cy="78130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softmax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([</m:t>
                      </m:r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["/>
                          <m:endChr m:val="]"/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p>
                              </m:sSup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den>
                          </m:f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</m:sSup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den>
                          </m:f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f>
                            <m:fPr>
                              <m:ctrl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sup>
                              </m:sSup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den>
                          </m:f>
                        </m:e>
                      </m:d>
                    </m:oMath>
                  </m:oMathPara>
                </a14:m>
                <a:endParaRPr sz="2000" dirty="0"/>
              </a:p>
            </p:txBody>
          </p:sp>
        </mc:Choice>
        <mc:Fallback>
          <p:sp>
            <p:nvSpPr>
              <p:cNvPr id="34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921" y="978435"/>
                <a:ext cx="6290158" cy="781305"/>
              </a:xfrm>
              <a:prstGeom prst="rect">
                <a:avLst/>
              </a:prstGeom>
              <a:blipFill rotWithShape="1">
                <a:blip r:embed="rId1"/>
                <a:stretch>
                  <a:fillRect l="-1" t="-68" r="-143" b="2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4" name="Example: given scores [1, -1, 2]"/>
          <p:cNvSpPr txBox="1"/>
          <p:nvPr/>
        </p:nvSpPr>
        <p:spPr>
          <a:xfrm>
            <a:off x="1236905" y="3272719"/>
            <a:ext cx="5164232" cy="4001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rPr lang="ja-JP" altLang="en-US"/>
              <a:t>例</a:t>
            </a:r>
            <a:r>
              <a:rPr dirty="0"/>
              <a:t>: [1, -1, 2]</a:t>
            </a:r>
            <a:r>
              <a:rPr lang="zh-CN" altLang="en-US" dirty="0"/>
              <a:t> </a:t>
            </a:r>
            <a:r>
              <a:rPr lang="ja-JP" altLang="en-US"/>
              <a:t>的</a:t>
            </a:r>
            <a:r>
              <a:rPr lang="zh-CN" altLang="en-US" dirty="0"/>
              <a:t> </a:t>
            </a:r>
            <a:r>
              <a:rPr lang="en-US" dirty="0" err="1"/>
              <a:t>softmax</a:t>
            </a:r>
            <a:r>
              <a:rPr lang="zh-CN" altLang="en-US" dirty="0"/>
              <a:t> </a:t>
            </a:r>
            <a:r>
              <a:rPr lang="ja-JP" altLang="en-US"/>
              <a:t>为</a:t>
            </a:r>
            <a:r>
              <a:rPr lang="en-US" dirty="0"/>
              <a:t> [0.26, 0.04, 0.7] </a:t>
            </a:r>
            <a:r>
              <a:rPr dirty="0"/>
              <a:t> 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1" animBg="1" advAuto="0"/>
      <p:bldP spid="344" grpId="2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oftmax Gradi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 err="1"/>
              <a:t>s</a:t>
            </a:r>
            <a:r>
              <a:rPr lang="en-US" dirty="0" err="1"/>
              <a:t>oftmax</a:t>
            </a:r>
            <a:r>
              <a:rPr lang="zh-CN" altLang="en-US" dirty="0"/>
              <a:t> </a:t>
            </a:r>
            <a:r>
              <a:rPr lang="ja-JP" altLang="en-US"/>
              <a:t>梯度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9" name="Equation"/>
              <p:cNvSpPr txBox="1"/>
              <p:nvPr/>
            </p:nvSpPr>
            <p:spPr>
              <a:xfrm>
                <a:off x="321761" y="1193473"/>
                <a:ext cx="7640357" cy="61638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softmax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([</m:t>
                      </m:r>
                      <m:sSub>
                        <m:sSub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["/>
                          <m:endChr m:val="]"/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p>
                              </m:sSup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den>
                          </m:f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</m:sSup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den>
                          </m:f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f>
                            <m:fPr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sup>
                              </m:sSup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sz="1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den>
                          </m:f>
                        </m:e>
                      </m:d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34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61" y="1193473"/>
                <a:ext cx="7640357" cy="616387"/>
              </a:xfrm>
              <a:prstGeom prst="rect">
                <a:avLst/>
              </a:prstGeom>
              <a:blipFill rotWithShape="1">
                <a:blip r:embed="rId1"/>
                <a:stretch>
                  <a:fillRect l="-6" t="-50" r="6" b="-142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0" name="Equation"/>
              <p:cNvSpPr txBox="1"/>
              <p:nvPr/>
            </p:nvSpPr>
            <p:spPr>
              <a:xfrm>
                <a:off x="1322788" y="2327719"/>
                <a:ext cx="1875624" cy="48806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den>
                      </m:f>
                      <m:r>
                        <m:rPr>
                          <m:nor/>
                        </m:rP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softmax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𝑥𝑥</m:t>
                      </m:r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35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788" y="2327719"/>
                <a:ext cx="1875624" cy="488062"/>
              </a:xfrm>
              <a:prstGeom prst="rect">
                <a:avLst/>
              </a:prstGeom>
              <a:blipFill rotWithShape="1">
                <a:blip r:embed="rId2"/>
                <a:stretch>
                  <a:fillRect l="-4" t="-91" r="-4846" b="-581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Use Square Los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ja-JP" altLang="en-US"/>
              <a:t>是否用平方损失</a:t>
            </a:r>
            <a:r>
              <a:rPr lang="zh-CN" altLang="en-US" dirty="0"/>
              <a:t>？</a:t>
            </a:r>
            <a:endParaRPr dirty="0"/>
          </a:p>
        </p:txBody>
      </p:sp>
      <p:sp>
        <p:nvSpPr>
          <p:cNvPr id="353" name="One-hot encoding of label y…"/>
          <p:cNvSpPr txBox="1">
            <a:spLocks noGrp="1"/>
          </p:cNvSpPr>
          <p:nvPr>
            <p:ph type="body" sz="half" idx="1"/>
          </p:nvPr>
        </p:nvSpPr>
        <p:spPr>
          <a:xfrm>
            <a:off x="340592" y="1009331"/>
            <a:ext cx="8205304" cy="2283034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对</a:t>
            </a:r>
            <a:r>
              <a:rPr lang="zh-CN" altLang="en-US" dirty="0"/>
              <a:t> </a:t>
            </a:r>
            <a:r>
              <a:rPr lang="en-US" altLang="zh-CN" dirty="0"/>
              <a:t>y</a:t>
            </a:r>
            <a:r>
              <a:rPr lang="zh-CN" altLang="en-US" dirty="0"/>
              <a:t> </a:t>
            </a:r>
            <a:r>
              <a:rPr lang="ja-JP" altLang="en-US"/>
              <a:t>进行一位有效编码</a:t>
            </a:r>
            <a:r>
              <a:rPr lang="zh-CN" altLang="en-US" dirty="0"/>
              <a:t>（</a:t>
            </a:r>
            <a:r>
              <a:rPr dirty="0"/>
              <a:t>One-hot encoding</a:t>
            </a:r>
            <a:r>
              <a:rPr lang="zh-CN" altLang="en-US" dirty="0"/>
              <a:t>）</a:t>
            </a:r>
            <a:endParaRPr lang="en-US" altLang="zh-CN" dirty="0"/>
          </a:p>
          <a:p>
            <a:endParaRPr i="1" dirty="0"/>
          </a:p>
          <a:p>
            <a:endParaRPr i="1" dirty="0"/>
          </a:p>
          <a:p>
            <a:r>
              <a:rPr lang="ja-JP" altLang="en-US"/>
              <a:t>我们需要</a:t>
            </a:r>
            <a:r>
              <a:rPr lang="zh-CN" altLang="en-US" dirty="0"/>
              <a:t> </a:t>
            </a:r>
            <a:r>
              <a:rPr lang="en-US" altLang="zh-CN" dirty="0" err="1"/>
              <a:t>s</a:t>
            </a:r>
            <a:r>
              <a:rPr lang="en-US" dirty="0" err="1"/>
              <a:t>oftmax</a:t>
            </a:r>
            <a:r>
              <a:rPr lang="zh-CN" altLang="en-US" b="1" dirty="0"/>
              <a:t> </a:t>
            </a:r>
            <a:r>
              <a:rPr lang="ja-JP" altLang="en-US"/>
              <a:t>结果接近</a:t>
            </a:r>
            <a:r>
              <a:rPr lang="zh-CN" altLang="en-US" dirty="0"/>
              <a:t> </a:t>
            </a:r>
            <a:r>
              <a:rPr lang="en-US" altLang="zh-CN" dirty="0"/>
              <a:t>y</a:t>
            </a:r>
            <a:endParaRPr lang="en-US" altLang="ja-JP" dirty="0"/>
          </a:p>
          <a:p>
            <a:r>
              <a:rPr lang="ja-JP" altLang="en-US"/>
              <a:t>用平方损失</a:t>
            </a:r>
            <a:r>
              <a:rPr lang="zh-CN" altLang="en-US" dirty="0"/>
              <a:t>：</a:t>
            </a:r>
            <a:r>
              <a:rPr dirty="0"/>
              <a:t>y = [0, 0, 1]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4" name="Equation"/>
              <p:cNvSpPr txBox="1"/>
              <p:nvPr/>
            </p:nvSpPr>
            <p:spPr>
              <a:xfrm>
                <a:off x="2385307" y="1619889"/>
                <a:ext cx="4459108" cy="6250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={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plcHide m:val="on"/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mr>
                        <m:mr>
                          <m:e>
                            <m: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otherwise</m:t>
                            </m:r>
                          </m:e>
                        </m:mr>
                      </m:m>
                    </m:oMath>
                  </m:oMathPara>
                </a14:m>
                <a:endParaRPr sz="2000"/>
              </a:p>
            </p:txBody>
          </p:sp>
        </mc:Choice>
        <mc:Fallback>
          <p:sp>
            <p:nvSpPr>
              <p:cNvPr id="35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307" y="1619889"/>
                <a:ext cx="4459108" cy="625095"/>
              </a:xfrm>
              <a:prstGeom prst="rect">
                <a:avLst/>
              </a:prstGeom>
              <a:blipFill rotWithShape="1">
                <a:blip r:embed="rId1"/>
                <a:stretch>
                  <a:fillRect l="-6" t="-1" r="9" b="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6" name="[0.3,   0,      0.7]"/>
          <p:cNvSpPr txBox="1"/>
          <p:nvPr/>
        </p:nvSpPr>
        <p:spPr>
          <a:xfrm>
            <a:off x="2098866" y="3771104"/>
            <a:ext cx="1692509" cy="35066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r>
              <a:t>[0.3,   0,      0.7]</a:t>
            </a:r>
          </a:p>
        </p:txBody>
      </p:sp>
      <p:sp>
        <p:nvSpPr>
          <p:cNvPr id="357" name="[0.17, 0.17, 0.66]"/>
          <p:cNvSpPr txBox="1"/>
          <p:nvPr/>
        </p:nvSpPr>
        <p:spPr>
          <a:xfrm>
            <a:off x="2097857" y="4256407"/>
            <a:ext cx="1819980" cy="35066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r>
              <a:t>[0.17, 0.17, 0.66]</a:t>
            </a:r>
          </a:p>
        </p:txBody>
      </p:sp>
      <p:sp>
        <p:nvSpPr>
          <p:cNvPr id="358" name="0.18"/>
          <p:cNvSpPr txBox="1"/>
          <p:nvPr/>
        </p:nvSpPr>
        <p:spPr>
          <a:xfrm>
            <a:off x="4431571" y="3746864"/>
            <a:ext cx="549063" cy="35066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r>
              <a:t>0.18</a:t>
            </a:r>
          </a:p>
        </p:txBody>
      </p:sp>
      <p:sp>
        <p:nvSpPr>
          <p:cNvPr id="359" name="0.173"/>
          <p:cNvSpPr txBox="1"/>
          <p:nvPr/>
        </p:nvSpPr>
        <p:spPr>
          <a:xfrm>
            <a:off x="4449307" y="4232167"/>
            <a:ext cx="676199" cy="35066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r>
              <a:t>0.173</a:t>
            </a:r>
          </a:p>
        </p:txBody>
      </p:sp>
      <p:sp>
        <p:nvSpPr>
          <p:cNvPr id="360" name="Softmax output"/>
          <p:cNvSpPr txBox="1"/>
          <p:nvPr/>
        </p:nvSpPr>
        <p:spPr>
          <a:xfrm>
            <a:off x="2102889" y="3334282"/>
            <a:ext cx="1426029" cy="3693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r>
              <a:rPr lang="en-US" altLang="zh-CN" dirty="0" err="1"/>
              <a:t>s</a:t>
            </a:r>
            <a:r>
              <a:rPr lang="en-US" dirty="0" err="1"/>
              <a:t>oftmax</a:t>
            </a:r>
            <a:r>
              <a:rPr lang="zh-CN" altLang="en-US" b="1" dirty="0"/>
              <a:t> </a:t>
            </a:r>
            <a:r>
              <a:rPr lang="ja-JP" altLang="en-US"/>
              <a:t>结果</a:t>
            </a:r>
            <a:endParaRPr dirty="0"/>
          </a:p>
        </p:txBody>
      </p:sp>
      <p:sp>
        <p:nvSpPr>
          <p:cNvPr id="361" name="Loss"/>
          <p:cNvSpPr txBox="1"/>
          <p:nvPr/>
        </p:nvSpPr>
        <p:spPr>
          <a:xfrm>
            <a:off x="4425296" y="3310042"/>
            <a:ext cx="553996" cy="3693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r>
              <a:rPr lang="ja-JP" altLang="en-US"/>
              <a:t>损失</a:t>
            </a:r>
            <a:endParaRPr dirty="0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ross Entry Lo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交叉熵</a:t>
            </a:r>
            <a:endParaRPr dirty="0"/>
          </a:p>
        </p:txBody>
      </p:sp>
      <p:sp>
        <p:nvSpPr>
          <p:cNvPr id="364" name="Both one-hot encoding and softmax output are probability distribu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一位有效编码与</a:t>
            </a:r>
            <a:r>
              <a:rPr lang="zh-CN" altLang="en-US" dirty="0"/>
              <a:t> </a:t>
            </a:r>
            <a:r>
              <a:rPr lang="en-US" altLang="zh-CN" dirty="0" err="1"/>
              <a:t>s</a:t>
            </a:r>
            <a:r>
              <a:rPr lang="en-US" dirty="0" err="1"/>
              <a:t>oftmax</a:t>
            </a:r>
            <a:r>
              <a:rPr lang="zh-CN" altLang="en-US" b="1" dirty="0"/>
              <a:t> </a:t>
            </a:r>
            <a:r>
              <a:rPr lang="ja-JP" altLang="en-US"/>
              <a:t>运算结果都为概率分布</a:t>
            </a:r>
            <a:endParaRPr dirty="0"/>
          </a:p>
          <a:p>
            <a:r>
              <a:rPr lang="ja-JP" altLang="en-US"/>
              <a:t>交叉熵通常用于比较概率分布</a:t>
            </a:r>
            <a:endParaRPr dirty="0"/>
          </a:p>
          <a:p>
            <a:endParaRPr dirty="0"/>
          </a:p>
          <a:p>
            <a:pPr lvl="1"/>
            <a:r>
              <a:rPr lang="ja-JP" altLang="en-US"/>
              <a:t>如果</a:t>
            </a:r>
            <a:r>
              <a:rPr dirty="0"/>
              <a:t> </a:t>
            </a:r>
            <a:r>
              <a:rPr i="1" dirty="0"/>
              <a:t>y = </a:t>
            </a:r>
            <a:r>
              <a:rPr i="1" dirty="0" err="1"/>
              <a:t>i</a:t>
            </a:r>
            <a:r>
              <a:rPr dirty="0"/>
              <a:t>, </a:t>
            </a:r>
            <a:r>
              <a:rPr lang="ja-JP" altLang="en-US"/>
              <a:t>那么</a:t>
            </a:r>
            <a:r>
              <a:rPr dirty="0"/>
              <a:t> 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5" name="Equation"/>
              <p:cNvSpPr txBox="1"/>
              <p:nvPr/>
            </p:nvSpPr>
            <p:spPr>
              <a:xfrm>
                <a:off x="3854196" y="2289813"/>
                <a:ext cx="2761757" cy="61279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limUpp>
                        <m:limUpp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lim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limUpp>
                        <m:limUpp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limLow>
                            <m:limLowPr>
                              <m:ctrlP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lim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lim>
                          </m:limLow>
                        </m:e>
                        <m:lim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lim>
                      </m:limUpp>
                      <m:sSub>
                        <m:sSub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m:rPr>
                          <m:sty m:val="p"/>
                        </m:rP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lim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b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100" dirty="0"/>
              </a:p>
            </p:txBody>
          </p:sp>
        </mc:Choice>
        <mc:Fallback>
          <p:sp>
            <p:nvSpPr>
              <p:cNvPr id="36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196" y="2289813"/>
                <a:ext cx="2761757" cy="612796"/>
              </a:xfrm>
              <a:prstGeom prst="rect">
                <a:avLst/>
              </a:prstGeom>
              <a:blipFill rotWithShape="1">
                <a:blip r:embed="rId1"/>
                <a:stretch>
                  <a:fillRect l="-14" r="19" b="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6" name="Equation"/>
              <p:cNvSpPr txBox="1"/>
              <p:nvPr/>
            </p:nvSpPr>
            <p:spPr>
              <a:xfrm>
                <a:off x="3854196" y="3583203"/>
                <a:ext cx="2108621" cy="27053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limUpp>
                        <m:limUpp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lim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r>
                        <m:rPr>
                          <m:sty m:val="p"/>
                        </m:rP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lim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b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200" dirty="0"/>
              </a:p>
            </p:txBody>
          </p:sp>
        </mc:Choice>
        <mc:Fallback>
          <p:sp>
            <p:nvSpPr>
              <p:cNvPr id="36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196" y="3583203"/>
                <a:ext cx="2108621" cy="270538"/>
              </a:xfrm>
              <a:prstGeom prst="rect">
                <a:avLst/>
              </a:prstGeom>
              <a:blipFill rotWithShape="1">
                <a:blip r:embed="rId2"/>
                <a:stretch>
                  <a:fillRect l="-18" t="-197" r="-8876" b="-6410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5" name="Picture 1" descr="page3image71846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24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496" y="-184660"/>
            <a:ext cx="7350427" cy="551282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3" name="Linear Methods"/>
          <p:cNvSpPr txBox="1">
            <a:spLocks noGrp="1"/>
          </p:cNvSpPr>
          <p:nvPr>
            <p:ph type="title"/>
          </p:nvPr>
        </p:nvSpPr>
        <p:spPr>
          <a:xfrm>
            <a:off x="4361889" y="405626"/>
            <a:ext cx="7772401" cy="103077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线性方法</a:t>
            </a:r>
            <a:endParaRPr dirty="0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Linear Model vs Logistic Regre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线性回归与</a:t>
            </a:r>
            <a:r>
              <a:rPr lang="en-US" dirty="0" err="1"/>
              <a:t>softmax</a:t>
            </a:r>
            <a:r>
              <a:rPr lang="ja-JP" altLang="en-US"/>
              <a:t>回归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9" name="Equation"/>
              <p:cNvSpPr txBox="1"/>
              <p:nvPr/>
            </p:nvSpPr>
            <p:spPr>
              <a:xfrm>
                <a:off x="3095600" y="2389688"/>
                <a:ext cx="906426" cy="21191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⟩+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36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00" y="2389688"/>
                <a:ext cx="906426" cy="211913"/>
              </a:xfrm>
              <a:prstGeom prst="rect">
                <a:avLst/>
              </a:prstGeom>
              <a:blipFill rotWithShape="1">
                <a:blip r:embed="rId1"/>
                <a:stretch>
                  <a:fillRect l="-67" t="-86" r="-10480" b="-2936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0" name="Equation"/>
              <p:cNvSpPr txBox="1"/>
              <p:nvPr/>
            </p:nvSpPr>
            <p:spPr>
              <a:xfrm>
                <a:off x="5383624" y="2392085"/>
                <a:ext cx="1664715" cy="20711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softmax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𝐖𝐱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37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624" y="2392085"/>
                <a:ext cx="1664715" cy="207119"/>
              </a:xfrm>
              <a:prstGeom prst="rect">
                <a:avLst/>
              </a:prstGeom>
              <a:blipFill rotWithShape="1">
                <a:blip r:embed="rId2"/>
                <a:stretch>
                  <a:fillRect l="-6" t="-19" r="-6571" b="-3242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1" name="k-class classification"/>
          <p:cNvSpPr txBox="1"/>
          <p:nvPr/>
        </p:nvSpPr>
        <p:spPr>
          <a:xfrm>
            <a:off x="5502717" y="1382412"/>
            <a:ext cx="1477325" cy="64633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algn="ctr"/>
            <a:r>
              <a:rPr lang="en-US" dirty="0" err="1"/>
              <a:t>softmax</a:t>
            </a:r>
            <a:r>
              <a:rPr lang="ja-JP" altLang="en-US"/>
              <a:t>回归</a:t>
            </a:r>
            <a:endParaRPr lang="en-US" altLang="ja-JP" dirty="0"/>
          </a:p>
          <a:p>
            <a:pPr algn="ctr"/>
            <a:r>
              <a:rPr lang="zh-CN" altLang="en-US" dirty="0"/>
              <a:t>（</a:t>
            </a:r>
            <a:r>
              <a:rPr lang="ja-JP" altLang="en-US"/>
              <a:t>分类问题</a:t>
            </a:r>
            <a:r>
              <a:rPr lang="zh-CN" altLang="en-US" dirty="0"/>
              <a:t>）</a:t>
            </a:r>
            <a:endParaRPr dirty="0"/>
          </a:p>
        </p:txBody>
      </p:sp>
      <p:sp>
        <p:nvSpPr>
          <p:cNvPr id="372" name="single value regression"/>
          <p:cNvSpPr txBox="1"/>
          <p:nvPr/>
        </p:nvSpPr>
        <p:spPr>
          <a:xfrm>
            <a:off x="2909685" y="1382412"/>
            <a:ext cx="1477325" cy="64633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algn="ctr"/>
            <a:r>
              <a:rPr lang="ja-JP" altLang="en-US"/>
              <a:t>线性回归</a:t>
            </a:r>
            <a:endParaRPr lang="en-US" altLang="ja-JP" dirty="0"/>
          </a:p>
          <a:p>
            <a:pPr algn="ctr"/>
            <a:r>
              <a:rPr lang="zh-CN" altLang="en-US" dirty="0"/>
              <a:t>（</a:t>
            </a:r>
            <a:r>
              <a:rPr lang="ja-JP" altLang="en-US"/>
              <a:t>回归问题</a:t>
            </a:r>
            <a:r>
              <a:rPr lang="zh-CN" altLang="en-US" dirty="0"/>
              <a:t>）</a:t>
            </a:r>
            <a:endParaRPr dirty="0"/>
          </a:p>
        </p:txBody>
      </p:sp>
      <p:sp>
        <p:nvSpPr>
          <p:cNvPr id="373" name="Problem"/>
          <p:cNvSpPr txBox="1"/>
          <p:nvPr/>
        </p:nvSpPr>
        <p:spPr>
          <a:xfrm>
            <a:off x="1126927" y="1571179"/>
            <a:ext cx="553996" cy="3693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ja-JP" altLang="en-US"/>
              <a:t>问题</a:t>
            </a:r>
            <a:endParaRPr dirty="0"/>
          </a:p>
        </p:txBody>
      </p:sp>
      <p:sp>
        <p:nvSpPr>
          <p:cNvPr id="374" name="Model"/>
          <p:cNvSpPr txBox="1"/>
          <p:nvPr/>
        </p:nvSpPr>
        <p:spPr>
          <a:xfrm>
            <a:off x="1134413" y="2704631"/>
            <a:ext cx="553996" cy="3693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ja-JP" altLang="en-US"/>
              <a:t>模型</a:t>
            </a:r>
            <a:endParaRPr dirty="0"/>
          </a:p>
        </p:txBody>
      </p:sp>
      <p:sp>
        <p:nvSpPr>
          <p:cNvPr id="375" name="Loss"/>
          <p:cNvSpPr txBox="1"/>
          <p:nvPr/>
        </p:nvSpPr>
        <p:spPr>
          <a:xfrm>
            <a:off x="1134413" y="3625159"/>
            <a:ext cx="553996" cy="3693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ja-JP" altLang="en-US"/>
              <a:t>损失</a:t>
            </a:r>
            <a:endParaRPr dirty="0"/>
          </a:p>
        </p:txBody>
      </p:sp>
      <p:sp>
        <p:nvSpPr>
          <p:cNvPr id="376" name="Squared loss"/>
          <p:cNvSpPr txBox="1"/>
          <p:nvPr/>
        </p:nvSpPr>
        <p:spPr>
          <a:xfrm>
            <a:off x="3140516" y="3600389"/>
            <a:ext cx="1015661" cy="3693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ja-JP" altLang="en-US"/>
              <a:t>平方损失</a:t>
            </a:r>
            <a:endParaRPr dirty="0"/>
          </a:p>
        </p:txBody>
      </p:sp>
      <p:sp>
        <p:nvSpPr>
          <p:cNvPr id="377" name="Cross-entropy loss"/>
          <p:cNvSpPr txBox="1"/>
          <p:nvPr/>
        </p:nvSpPr>
        <p:spPr>
          <a:xfrm>
            <a:off x="5848965" y="3600389"/>
            <a:ext cx="784828" cy="3693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ja-JP" altLang="en-US"/>
              <a:t>交叉熵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8" name="Equation"/>
              <p:cNvSpPr txBox="1"/>
              <p:nvPr/>
            </p:nvSpPr>
            <p:spPr>
              <a:xfrm>
                <a:off x="2909685" y="2855421"/>
                <a:ext cx="1355524" cy="18862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37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685" y="2855421"/>
                <a:ext cx="1355524" cy="188621"/>
              </a:xfrm>
              <a:prstGeom prst="rect">
                <a:avLst/>
              </a:prstGeom>
              <a:blipFill rotWithShape="1">
                <a:blip r:embed="rId3"/>
                <a:stretch>
                  <a:fillRect l="-8" t="-244" r="-6190" b="-4519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9" name="Equation"/>
              <p:cNvSpPr txBox="1"/>
              <p:nvPr/>
            </p:nvSpPr>
            <p:spPr>
              <a:xfrm>
                <a:off x="5392349" y="2823082"/>
                <a:ext cx="1698063" cy="22789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𝐖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</a:p>
            </p:txBody>
          </p:sp>
        </mc:Choice>
        <mc:Fallback>
          <p:sp>
            <p:nvSpPr>
              <p:cNvPr id="37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349" y="2823082"/>
                <a:ext cx="1698063" cy="227899"/>
              </a:xfrm>
              <a:prstGeom prst="rect">
                <a:avLst/>
              </a:prstGeom>
              <a:blipFill rotWithShape="1">
                <a:blip r:embed="rId4"/>
                <a:stretch>
                  <a:fillRect l="-33" t="-222" r="-5834" b="-1958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utline"/>
          <p:cNvSpPr txBox="1">
            <a:spLocks noGrp="1"/>
          </p:cNvSpPr>
          <p:nvPr>
            <p:ph type="title"/>
          </p:nvPr>
        </p:nvSpPr>
        <p:spPr>
          <a:xfrm>
            <a:off x="321761" y="114935"/>
            <a:ext cx="8205305" cy="54574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总结</a:t>
            </a:r>
            <a:endParaRPr dirty="0"/>
          </a:p>
        </p:txBody>
      </p:sp>
      <p:sp>
        <p:nvSpPr>
          <p:cNvPr id="12" name="Basic Probability Random variables, conditional probabilities, Bayes rule…"/>
          <p:cNvSpPr txBox="1">
            <a:spLocks noGrp="1"/>
          </p:cNvSpPr>
          <p:nvPr>
            <p:ph type="body" idx="1"/>
          </p:nvPr>
        </p:nvSpPr>
        <p:spPr>
          <a:xfrm>
            <a:off x="340592" y="1009331"/>
            <a:ext cx="8205304" cy="3553928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ja-JP" altLang="en-US"/>
              <a:t>线性方法</a:t>
            </a:r>
            <a:endParaRPr lang="en-US" altLang="ja-JP" dirty="0"/>
          </a:p>
          <a:p>
            <a:pPr lvl="1">
              <a:defRPr b="1"/>
            </a:pPr>
            <a:r>
              <a:rPr lang="ja-JP" altLang="en-US"/>
              <a:t>神经科学的灵感</a:t>
            </a:r>
            <a:endParaRPr lang="en-US" altLang="ja-JP" dirty="0"/>
          </a:p>
          <a:p>
            <a:pPr>
              <a:defRPr b="1"/>
            </a:pPr>
            <a:endParaRPr lang="en-US" altLang="ja-JP" dirty="0"/>
          </a:p>
          <a:p>
            <a:pPr>
              <a:defRPr b="1"/>
            </a:pPr>
            <a:r>
              <a:rPr lang="ja-JP" altLang="en-US"/>
              <a:t>基础优化</a:t>
            </a:r>
            <a:endParaRPr lang="en-US" altLang="ja-JP" dirty="0"/>
          </a:p>
          <a:p>
            <a:pPr>
              <a:defRPr b="1"/>
            </a:pPr>
            <a:endParaRPr lang="en-US" altLang="ja-JP" dirty="0"/>
          </a:p>
          <a:p>
            <a:r>
              <a:rPr lang="en-US" altLang="zh-CN" b="1" dirty="0" err="1"/>
              <a:t>s</a:t>
            </a:r>
            <a:r>
              <a:rPr lang="en-US" b="1" dirty="0" err="1"/>
              <a:t>oftmax</a:t>
            </a:r>
            <a:r>
              <a:rPr lang="zh-CN" altLang="en-US" b="1" dirty="0"/>
              <a:t> </a:t>
            </a:r>
            <a:r>
              <a:rPr lang="ja-JP" altLang="en-US" b="1"/>
              <a:t>回归</a:t>
            </a:r>
            <a:endParaRPr lang="en-US" altLang="ja-JP" b="1" dirty="0"/>
          </a:p>
          <a:p>
            <a:pPr lvl="1"/>
            <a:r>
              <a:rPr lang="ja-JP" altLang="en-US" b="1"/>
              <a:t>回归与分类</a:t>
            </a:r>
            <a:endParaRPr lang="en-US" altLang="ja-JP" b="1" dirty="0"/>
          </a:p>
          <a:p>
            <a:pPr lvl="1"/>
            <a:r>
              <a:rPr lang="en-US" b="1" dirty="0"/>
              <a:t>Kaggle</a:t>
            </a:r>
            <a:r>
              <a:rPr lang="ja-JP" altLang="en-US" b="1"/>
              <a:t>上的分类任务</a:t>
            </a:r>
            <a:endParaRPr lang="ja-JP" altLang="en-US" b="1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use Buying 1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房价预测</a:t>
            </a:r>
            <a:r>
              <a:rPr lang="zh-CN" altLang="en-US" dirty="0"/>
              <a:t> </a:t>
            </a:r>
            <a:r>
              <a:rPr dirty="0"/>
              <a:t>101</a:t>
            </a:r>
            <a:endParaRPr dirty="0"/>
          </a:p>
        </p:txBody>
      </p:sp>
      <p:sp>
        <p:nvSpPr>
          <p:cNvPr id="156" name="Pick a house, take a tour, and read facts…"/>
          <p:cNvSpPr txBox="1">
            <a:spLocks noGrp="1"/>
          </p:cNvSpPr>
          <p:nvPr>
            <p:ph type="body" sz="quarter" idx="1"/>
          </p:nvPr>
        </p:nvSpPr>
        <p:spPr>
          <a:xfrm>
            <a:off x="340592" y="1009331"/>
            <a:ext cx="3691388" cy="14149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ja-JP" altLang="en-US"/>
              <a:t>挑选一间别墅</a:t>
            </a:r>
            <a:r>
              <a:rPr lang="zh-CN" altLang="en-US" dirty="0"/>
              <a:t>，</a:t>
            </a:r>
            <a:r>
              <a:rPr lang="ja-JP" altLang="en-US"/>
              <a:t>逛一逛</a:t>
            </a:r>
            <a:r>
              <a:rPr lang="zh-CN" altLang="en-US" dirty="0"/>
              <a:t>，</a:t>
            </a:r>
            <a:r>
              <a:rPr lang="ja-JP" altLang="en-US"/>
              <a:t>了解卖点</a:t>
            </a:r>
            <a:endParaRPr dirty="0"/>
          </a:p>
          <a:p>
            <a:r>
              <a:rPr lang="ja-JP" altLang="en-US"/>
              <a:t>估计竞拍价</a:t>
            </a:r>
            <a:endParaRPr dirty="0"/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82" y="3233971"/>
            <a:ext cx="4123007" cy="9208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62" name="Group"/>
          <p:cNvGrpSpPr/>
          <p:nvPr/>
        </p:nvGrpSpPr>
        <p:grpSpPr>
          <a:xfrm>
            <a:off x="4119627" y="1029350"/>
            <a:ext cx="5420459" cy="4022348"/>
            <a:chOff x="0" y="0"/>
            <a:chExt cx="5420457" cy="4022347"/>
          </a:xfrm>
        </p:grpSpPr>
        <p:pic>
          <p:nvPicPr>
            <p:cNvPr id="158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05" y="0"/>
              <a:ext cx="1664578" cy="109267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5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22566"/>
              <a:ext cx="5420458" cy="259978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60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6534" y="5316"/>
              <a:ext cx="1551173" cy="1082038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61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8059" y="0"/>
              <a:ext cx="1616956" cy="109267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163" name="Listing price from agent"/>
          <p:cNvSpPr/>
          <p:nvPr/>
        </p:nvSpPr>
        <p:spPr>
          <a:xfrm>
            <a:off x="542133" y="2364583"/>
            <a:ext cx="1379539" cy="936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3" y="0"/>
                </a:moveTo>
                <a:cubicBezTo>
                  <a:pt x="433" y="0"/>
                  <a:pt x="0" y="637"/>
                  <a:pt x="0" y="1419"/>
                </a:cubicBezTo>
                <a:lnTo>
                  <a:pt x="0" y="15822"/>
                </a:lnTo>
                <a:cubicBezTo>
                  <a:pt x="0" y="16604"/>
                  <a:pt x="433" y="17232"/>
                  <a:pt x="963" y="17232"/>
                </a:cubicBezTo>
                <a:lnTo>
                  <a:pt x="1672" y="17232"/>
                </a:lnTo>
                <a:lnTo>
                  <a:pt x="3592" y="21600"/>
                </a:lnTo>
                <a:lnTo>
                  <a:pt x="5512" y="17232"/>
                </a:lnTo>
                <a:lnTo>
                  <a:pt x="20643" y="17232"/>
                </a:lnTo>
                <a:cubicBezTo>
                  <a:pt x="21174" y="17232"/>
                  <a:pt x="21600" y="16604"/>
                  <a:pt x="21600" y="15822"/>
                </a:cubicBezTo>
                <a:lnTo>
                  <a:pt x="21600" y="1419"/>
                </a:lnTo>
                <a:cubicBezTo>
                  <a:pt x="21600" y="637"/>
                  <a:pt x="21174" y="0"/>
                  <a:pt x="20643" y="0"/>
                </a:cubicBezTo>
                <a:lnTo>
                  <a:pt x="963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代理商的</a:t>
            </a:r>
            <a:endParaRPr lang="en-US" altLang="ja-JP" dirty="0"/>
          </a:p>
          <a:p>
            <a:r>
              <a:rPr lang="ja-JP" altLang="en-US"/>
              <a:t>市场价格</a:t>
            </a:r>
            <a:endParaRPr dirty="0"/>
          </a:p>
        </p:txBody>
      </p:sp>
      <p:sp>
        <p:nvSpPr>
          <p:cNvPr id="164" name="Predicted sale price"/>
          <p:cNvSpPr/>
          <p:nvPr/>
        </p:nvSpPr>
        <p:spPr>
          <a:xfrm>
            <a:off x="2368738" y="4084865"/>
            <a:ext cx="1379539" cy="966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12" y="0"/>
                </a:moveTo>
                <a:lnTo>
                  <a:pt x="565" y="5435"/>
                </a:lnTo>
                <a:cubicBezTo>
                  <a:pt x="235" y="5663"/>
                  <a:pt x="0" y="6125"/>
                  <a:pt x="0" y="6678"/>
                </a:cubicBezTo>
                <a:lnTo>
                  <a:pt x="0" y="20200"/>
                </a:lnTo>
                <a:cubicBezTo>
                  <a:pt x="0" y="20973"/>
                  <a:pt x="445" y="21600"/>
                  <a:pt x="994" y="21600"/>
                </a:cubicBezTo>
                <a:lnTo>
                  <a:pt x="20606" y="21600"/>
                </a:lnTo>
                <a:cubicBezTo>
                  <a:pt x="21155" y="21600"/>
                  <a:pt x="21600" y="20973"/>
                  <a:pt x="21600" y="20200"/>
                </a:cubicBezTo>
                <a:lnTo>
                  <a:pt x="21600" y="6678"/>
                </a:lnTo>
                <a:cubicBezTo>
                  <a:pt x="21600" y="5904"/>
                  <a:pt x="21155" y="5277"/>
                  <a:pt x="20606" y="5277"/>
                </a:cubicBezTo>
                <a:lnTo>
                  <a:pt x="3822" y="5277"/>
                </a:lnTo>
                <a:lnTo>
                  <a:pt x="2212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endParaRPr lang="en-US" altLang="ja-JP" dirty="0"/>
          </a:p>
          <a:p>
            <a:r>
              <a:rPr lang="ja-JP" altLang="en-US"/>
              <a:t>估计</a:t>
            </a:r>
            <a:endParaRPr lang="en-US" altLang="ja-JP" dirty="0"/>
          </a:p>
          <a:p>
            <a:r>
              <a:rPr lang="ja-JP" altLang="en-US"/>
              <a:t>销售价格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  <p:bldP spid="164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House Price Predi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房价预测</a:t>
            </a:r>
            <a:endParaRPr dirty="0"/>
          </a:p>
        </p:txBody>
      </p:sp>
      <p:sp>
        <p:nvSpPr>
          <p:cNvPr id="167" name="Very important, that’s real money…"/>
          <p:cNvSpPr txBox="1">
            <a:spLocks noGrp="1"/>
          </p:cNvSpPr>
          <p:nvPr>
            <p:ph type="body" sz="quarter" idx="1"/>
          </p:nvPr>
        </p:nvSpPr>
        <p:spPr>
          <a:xfrm>
            <a:off x="394490" y="791973"/>
            <a:ext cx="8205304" cy="564986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rPr lang="ja-JP" altLang="en-US"/>
              <a:t>非常重要</a:t>
            </a:r>
            <a:r>
              <a:rPr lang="zh-CN" altLang="en-US" dirty="0"/>
              <a:t>，</a:t>
            </a:r>
            <a:r>
              <a:rPr lang="ja-JP" altLang="en-US"/>
              <a:t>因为这是真钱</a:t>
            </a:r>
            <a:r>
              <a:rPr lang="en-US" altLang="zh-CN" dirty="0"/>
              <a:t>……</a:t>
            </a:r>
            <a:endParaRPr dirty="0"/>
          </a:p>
        </p:txBody>
      </p:sp>
      <p:sp>
        <p:nvSpPr>
          <p:cNvPr id="168" name="$100K+ gap"/>
          <p:cNvSpPr txBox="1"/>
          <p:nvPr/>
        </p:nvSpPr>
        <p:spPr>
          <a:xfrm>
            <a:off x="5711278" y="824440"/>
            <a:ext cx="2077121" cy="564985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>
            <a:lvl1pPr>
              <a:defRPr sz="2400"/>
            </a:lvl1pPr>
          </a:lstStyle>
          <a:p>
            <a:r>
              <a:rPr dirty="0"/>
              <a:t>$100K+ </a:t>
            </a:r>
            <a:r>
              <a:rPr lang="ja-JP" altLang="en-US"/>
              <a:t>差距</a:t>
            </a:r>
            <a:endParaRPr dirty="0"/>
          </a:p>
        </p:txBody>
      </p:sp>
      <p:sp>
        <p:nvSpPr>
          <p:cNvPr id="169" name="Year"/>
          <p:cNvSpPr txBox="1"/>
          <p:nvPr/>
        </p:nvSpPr>
        <p:spPr>
          <a:xfrm>
            <a:off x="1845008" y="3247920"/>
            <a:ext cx="587767" cy="364129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r>
              <a:t>Year</a:t>
            </a:r>
          </a:p>
        </p:txBody>
      </p:sp>
      <p:grpSp>
        <p:nvGrpSpPr>
          <p:cNvPr id="176" name="Group"/>
          <p:cNvGrpSpPr/>
          <p:nvPr/>
        </p:nvGrpSpPr>
        <p:grpSpPr>
          <a:xfrm>
            <a:off x="512709" y="1553187"/>
            <a:ext cx="7410449" cy="2502355"/>
            <a:chOff x="0" y="0"/>
            <a:chExt cx="7410447" cy="2502354"/>
          </a:xfrm>
        </p:grpSpPr>
        <p:pic>
          <p:nvPicPr>
            <p:cNvPr id="170" name="Image" descr="Image"/>
            <p:cNvPicPr>
              <a:picLocks noChangeAspect="1"/>
            </p:cNvPicPr>
            <p:nvPr/>
          </p:nvPicPr>
          <p:blipFill>
            <a:blip r:embed="rId1"/>
            <a:srcRect l="16773" r="22011" b="21088"/>
            <a:stretch>
              <a:fillRect/>
            </a:stretch>
          </p:blipFill>
          <p:spPr>
            <a:xfrm>
              <a:off x="714629" y="172530"/>
              <a:ext cx="3269803" cy="1812135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171" name="What A paid"/>
            <p:cNvSpPr/>
            <p:nvPr/>
          </p:nvSpPr>
          <p:spPr>
            <a:xfrm>
              <a:off x="2261465" y="0"/>
              <a:ext cx="2143919" cy="81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8" y="0"/>
                  </a:moveTo>
                  <a:cubicBezTo>
                    <a:pt x="335" y="0"/>
                    <a:pt x="0" y="876"/>
                    <a:pt x="0" y="1955"/>
                  </a:cubicBezTo>
                  <a:lnTo>
                    <a:pt x="0" y="13623"/>
                  </a:lnTo>
                  <a:cubicBezTo>
                    <a:pt x="0" y="14702"/>
                    <a:pt x="335" y="15567"/>
                    <a:pt x="748" y="15567"/>
                  </a:cubicBezTo>
                  <a:lnTo>
                    <a:pt x="1300" y="15567"/>
                  </a:lnTo>
                  <a:lnTo>
                    <a:pt x="2795" y="21600"/>
                  </a:lnTo>
                  <a:lnTo>
                    <a:pt x="4294" y="15567"/>
                  </a:lnTo>
                  <a:lnTo>
                    <a:pt x="20852" y="15567"/>
                  </a:lnTo>
                  <a:cubicBezTo>
                    <a:pt x="21265" y="15567"/>
                    <a:pt x="21600" y="14702"/>
                    <a:pt x="21600" y="13623"/>
                  </a:cubicBezTo>
                  <a:lnTo>
                    <a:pt x="21600" y="1955"/>
                  </a:lnTo>
                  <a:cubicBezTo>
                    <a:pt x="21600" y="876"/>
                    <a:pt x="21265" y="0"/>
                    <a:pt x="20852" y="0"/>
                  </a:cubicBezTo>
                  <a:lnTo>
                    <a:pt x="748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lang="en-US" dirty="0"/>
                <a:t>A </a:t>
              </a:r>
              <a:r>
                <a:rPr lang="ja-JP" altLang="en-US"/>
                <a:t>付了多少</a:t>
              </a:r>
              <a:endParaRPr dirty="0"/>
            </a:p>
          </p:txBody>
        </p:sp>
        <p:sp>
          <p:nvSpPr>
            <p:cNvPr id="172" name="Historical price estimation over years"/>
            <p:cNvSpPr/>
            <p:nvPr/>
          </p:nvSpPr>
          <p:spPr>
            <a:xfrm>
              <a:off x="617656" y="1220818"/>
              <a:ext cx="2845991" cy="596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52" y="0"/>
                  </a:moveTo>
                  <a:lnTo>
                    <a:pt x="3825" y="11702"/>
                  </a:lnTo>
                  <a:lnTo>
                    <a:pt x="563" y="11702"/>
                  </a:lnTo>
                  <a:cubicBezTo>
                    <a:pt x="252" y="11702"/>
                    <a:pt x="0" y="12040"/>
                    <a:pt x="0" y="12458"/>
                  </a:cubicBezTo>
                  <a:lnTo>
                    <a:pt x="0" y="20844"/>
                  </a:lnTo>
                  <a:cubicBezTo>
                    <a:pt x="0" y="21261"/>
                    <a:pt x="252" y="21600"/>
                    <a:pt x="563" y="21600"/>
                  </a:cubicBezTo>
                  <a:lnTo>
                    <a:pt x="21037" y="21600"/>
                  </a:lnTo>
                  <a:cubicBezTo>
                    <a:pt x="21348" y="21600"/>
                    <a:pt x="21600" y="21261"/>
                    <a:pt x="21600" y="20844"/>
                  </a:cubicBezTo>
                  <a:lnTo>
                    <a:pt x="21600" y="12458"/>
                  </a:lnTo>
                  <a:cubicBezTo>
                    <a:pt x="21600" y="12040"/>
                    <a:pt x="21348" y="11702"/>
                    <a:pt x="21037" y="11702"/>
                  </a:cubicBezTo>
                  <a:lnTo>
                    <a:pt x="6078" y="11702"/>
                  </a:lnTo>
                  <a:lnTo>
                    <a:pt x="4952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endParaRPr lang="en-US" altLang="ja-JP" dirty="0"/>
            </a:p>
            <a:p>
              <a:r>
                <a:rPr lang="ja-JP" altLang="en-US"/>
                <a:t>往年房价</a:t>
              </a:r>
              <a:endParaRPr dirty="0"/>
            </a:p>
          </p:txBody>
        </p:sp>
        <p:pic>
          <p:nvPicPr>
            <p:cNvPr id="173" name="Image" descr="Image"/>
            <p:cNvPicPr>
              <a:picLocks noChangeAspect="1"/>
            </p:cNvPicPr>
            <p:nvPr/>
          </p:nvPicPr>
          <p:blipFill>
            <a:blip r:embed="rId2"/>
            <a:srcRect l="37690" b="19460"/>
            <a:stretch>
              <a:fillRect/>
            </a:stretch>
          </p:blipFill>
          <p:spPr>
            <a:xfrm>
              <a:off x="4460279" y="498445"/>
              <a:ext cx="2950168" cy="200390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174" name="What B paid"/>
            <p:cNvSpPr/>
            <p:nvPr/>
          </p:nvSpPr>
          <p:spPr>
            <a:xfrm>
              <a:off x="5050050" y="29292"/>
              <a:ext cx="2143920" cy="7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8" y="0"/>
                  </a:moveTo>
                  <a:cubicBezTo>
                    <a:pt x="335" y="0"/>
                    <a:pt x="0" y="901"/>
                    <a:pt x="0" y="2012"/>
                  </a:cubicBezTo>
                  <a:lnTo>
                    <a:pt x="0" y="14016"/>
                  </a:lnTo>
                  <a:cubicBezTo>
                    <a:pt x="0" y="15127"/>
                    <a:pt x="335" y="16017"/>
                    <a:pt x="748" y="16017"/>
                  </a:cubicBezTo>
                  <a:lnTo>
                    <a:pt x="10772" y="16017"/>
                  </a:lnTo>
                  <a:lnTo>
                    <a:pt x="12263" y="21600"/>
                  </a:lnTo>
                  <a:lnTo>
                    <a:pt x="13759" y="16017"/>
                  </a:lnTo>
                  <a:lnTo>
                    <a:pt x="20852" y="16017"/>
                  </a:lnTo>
                  <a:cubicBezTo>
                    <a:pt x="21265" y="16017"/>
                    <a:pt x="21600" y="15127"/>
                    <a:pt x="21600" y="14016"/>
                  </a:cubicBezTo>
                  <a:lnTo>
                    <a:pt x="21600" y="2012"/>
                  </a:lnTo>
                  <a:cubicBezTo>
                    <a:pt x="21600" y="901"/>
                    <a:pt x="21265" y="0"/>
                    <a:pt x="20852" y="0"/>
                  </a:cubicBezTo>
                  <a:lnTo>
                    <a:pt x="748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lang="en-US" dirty="0"/>
                <a:t>B </a:t>
              </a:r>
              <a:r>
                <a:rPr lang="ja-JP" altLang="en-US"/>
                <a:t>付了多少</a:t>
              </a:r>
              <a:endParaRPr lang="ja-JP" altLang="en-US" dirty="0"/>
            </a:p>
          </p:txBody>
        </p:sp>
        <p:sp>
          <p:nvSpPr>
            <p:cNvPr id="175" name="Price"/>
            <p:cNvSpPr txBox="1"/>
            <p:nvPr/>
          </p:nvSpPr>
          <p:spPr>
            <a:xfrm>
              <a:off x="0" y="825171"/>
              <a:ext cx="755704" cy="4240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r>
                <a:t>Price</a:t>
              </a:r>
            </a:p>
          </p:txBody>
        </p:sp>
      </p:grpSp>
      <p:sp>
        <p:nvSpPr>
          <p:cNvPr id="177" name="Redfin overestimated the price, and B believed it"/>
          <p:cNvSpPr txBox="1"/>
          <p:nvPr/>
        </p:nvSpPr>
        <p:spPr>
          <a:xfrm>
            <a:off x="4796813" y="3774680"/>
            <a:ext cx="4132034" cy="546308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>
            <a:lvl1pPr>
              <a:defRPr sz="2400"/>
            </a:lvl1pPr>
          </a:lstStyle>
          <a:p>
            <a:r>
              <a:rPr lang="en-US" dirty="0"/>
              <a:t>A</a:t>
            </a:r>
            <a:r>
              <a:rPr lang="ja-JP" altLang="en-US" dirty="0"/>
              <a:t>高估房价</a:t>
            </a:r>
            <a:r>
              <a:rPr lang="zh-CN" altLang="en-US" dirty="0"/>
              <a:t>，</a:t>
            </a:r>
            <a:r>
              <a:rPr dirty="0"/>
              <a:t>B </a:t>
            </a:r>
            <a:r>
              <a:rPr lang="ja-JP" altLang="en-US" dirty="0"/>
              <a:t>相信它</a:t>
            </a:r>
            <a:endParaRPr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A Simplified Mod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一个简易模型</a:t>
            </a:r>
            <a:endParaRPr dirty="0"/>
          </a:p>
        </p:txBody>
      </p:sp>
      <p:sp>
        <p:nvSpPr>
          <p:cNvPr id="180" name="Assumption 1 The key factors impacting the prices are #Beds, #Baths, Living Sqft, denoted b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假设</a:t>
            </a:r>
            <a:r>
              <a:rPr dirty="0"/>
              <a:t> 1</a:t>
            </a:r>
            <a:br>
              <a:rPr dirty="0"/>
            </a:br>
            <a:r>
              <a:rPr lang="ja-JP" altLang="en-US"/>
              <a:t>影响房价的关键因素</a:t>
            </a:r>
            <a:r>
              <a:rPr lang="zh-CN" altLang="en-US" dirty="0"/>
              <a:t>：</a:t>
            </a:r>
            <a:br>
              <a:rPr dirty="0"/>
            </a:br>
            <a:r>
              <a:rPr lang="ja-JP" altLang="en-US"/>
              <a:t>卧室数目</a:t>
            </a:r>
            <a:r>
              <a:rPr lang="zh-CN" altLang="en-US" dirty="0"/>
              <a:t>，</a:t>
            </a:r>
            <a:r>
              <a:rPr lang="ja-JP" altLang="en-US"/>
              <a:t>卫浴数目和房子大小</a:t>
            </a:r>
            <a:r>
              <a:rPr lang="zh-CN" altLang="en-US" dirty="0"/>
              <a:t>，</a:t>
            </a:r>
            <a:r>
              <a:rPr lang="ja-JP" altLang="en-US"/>
              <a:t>分别用</a:t>
            </a:r>
            <a:r>
              <a:rPr lang="en-US" altLang="ja-JP" dirty="0"/>
              <a:t>				</a:t>
            </a:r>
            <a:r>
              <a:rPr lang="ja-JP" altLang="en-US"/>
              <a:t>表示</a:t>
            </a:r>
            <a:endParaRPr dirty="0"/>
          </a:p>
          <a:p>
            <a:r>
              <a:rPr lang="ja-JP" altLang="en-US"/>
              <a:t>假设</a:t>
            </a:r>
            <a:r>
              <a:rPr lang="zh-CN" altLang="en-US" dirty="0"/>
              <a:t> </a:t>
            </a:r>
            <a:r>
              <a:rPr dirty="0"/>
              <a:t>2</a:t>
            </a:r>
            <a:br>
              <a:rPr dirty="0"/>
            </a:br>
            <a:r>
              <a:rPr lang="ja-JP" altLang="en-US"/>
              <a:t>销售价格是关键因素的加权总和</a:t>
            </a:r>
            <a:r>
              <a:rPr lang="zh-CN" altLang="en-US" dirty="0"/>
              <a:t>：</a:t>
            </a:r>
            <a:br>
              <a:rPr dirty="0"/>
            </a:br>
            <a:br>
              <a:rPr dirty="0"/>
            </a:br>
            <a:br>
              <a:rPr dirty="0"/>
            </a:br>
            <a:r>
              <a:rPr lang="ja-JP" altLang="en-US"/>
              <a:t>权重和偏差稍后确定</a:t>
            </a:r>
            <a:r>
              <a:rPr lang="zh-CN" altLang="en-US" dirty="0"/>
              <a:t>。</a:t>
            </a:r>
            <a:endParaRPr dirty="0"/>
          </a:p>
        </p:txBody>
      </p:sp>
      <p:grpSp>
        <p:nvGrpSpPr>
          <p:cNvPr id="185" name="Group"/>
          <p:cNvGrpSpPr/>
          <p:nvPr/>
        </p:nvGrpSpPr>
        <p:grpSpPr>
          <a:xfrm>
            <a:off x="5535164" y="62367"/>
            <a:ext cx="3558553" cy="1165816"/>
            <a:chOff x="0" y="0"/>
            <a:chExt cx="3558552" cy="1165814"/>
          </a:xfrm>
        </p:grpSpPr>
        <p:pic>
          <p:nvPicPr>
            <p:cNvPr id="181" name="Image" descr="Image"/>
            <p:cNvPicPr>
              <a:picLocks noChangeAspect="1"/>
            </p:cNvPicPr>
            <p:nvPr/>
          </p:nvPicPr>
          <p:blipFill>
            <a:blip r:embed="rId1"/>
            <a:srcRect l="31824"/>
            <a:stretch>
              <a:fillRect/>
            </a:stretch>
          </p:blipFill>
          <p:spPr>
            <a:xfrm>
              <a:off x="0" y="0"/>
              <a:ext cx="3558553" cy="1165815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182" name="Oval"/>
            <p:cNvSpPr/>
            <p:nvPr/>
          </p:nvSpPr>
          <p:spPr>
            <a:xfrm>
              <a:off x="176636" y="30363"/>
              <a:ext cx="674487" cy="791535"/>
            </a:xfrm>
            <a:prstGeom prst="ellips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Oval"/>
            <p:cNvSpPr/>
            <p:nvPr/>
          </p:nvSpPr>
          <p:spPr>
            <a:xfrm>
              <a:off x="1033618" y="30363"/>
              <a:ext cx="674487" cy="791535"/>
            </a:xfrm>
            <a:prstGeom prst="ellips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Oval"/>
            <p:cNvSpPr/>
            <p:nvPr/>
          </p:nvSpPr>
          <p:spPr>
            <a:xfrm>
              <a:off x="1876833" y="1269"/>
              <a:ext cx="1417681" cy="597762"/>
            </a:xfrm>
            <a:prstGeom prst="ellips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900"/>
                </a:spcBef>
                <a:defRPr sz="4000" b="1">
                  <a:solidFill>
                    <a:srgbClr val="000000"/>
                  </a:solidFill>
                </a:defRPr>
              </a:p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6" name="Equation"/>
              <p:cNvSpPr txBox="1"/>
              <p:nvPr/>
            </p:nvSpPr>
            <p:spPr>
              <a:xfrm>
                <a:off x="6386287" y="1729983"/>
                <a:ext cx="967840" cy="21386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2400" dirty="0"/>
              </a:p>
            </p:txBody>
          </p:sp>
        </mc:Choice>
        <mc:Fallback>
          <p:sp>
            <p:nvSpPr>
              <p:cNvPr id="18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6287" y="1729983"/>
                <a:ext cx="967840" cy="213864"/>
              </a:xfrm>
              <a:prstGeom prst="rect">
                <a:avLst/>
              </a:prstGeom>
              <a:blipFill rotWithShape="1">
                <a:blip r:embed="rId2"/>
                <a:stretch>
                  <a:fillRect l="-10" t="-114" r="-24518" b="-7091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7" name="Equation"/>
              <p:cNvSpPr txBox="1"/>
              <p:nvPr/>
            </p:nvSpPr>
            <p:spPr>
              <a:xfrm>
                <a:off x="2902296" y="3128085"/>
                <a:ext cx="3339408" cy="28762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sz="2400"/>
              </a:p>
            </p:txBody>
          </p:sp>
        </mc:Choice>
        <mc:Fallback>
          <p:sp>
            <p:nvSpPr>
              <p:cNvPr id="18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296" y="3128085"/>
                <a:ext cx="3339408" cy="287626"/>
              </a:xfrm>
              <a:prstGeom prst="rect">
                <a:avLst/>
              </a:prstGeom>
              <a:blipFill rotWithShape="1">
                <a:blip r:embed="rId3"/>
                <a:stretch>
                  <a:fillRect l="-10" t="-26" r="-16915" b="-2713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Linear Mod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线性方法</a:t>
            </a:r>
            <a:endParaRPr dirty="0"/>
          </a:p>
        </p:txBody>
      </p:sp>
      <p:sp>
        <p:nvSpPr>
          <p:cNvPr id="190" name="Given n-dimensional input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ja-JP" altLang="en-US"/>
              <a:t>给予</a:t>
            </a:r>
            <a:r>
              <a:rPr dirty="0"/>
              <a:t> </a:t>
            </a:r>
            <a:r>
              <a:rPr i="1" dirty="0"/>
              <a:t>n</a:t>
            </a:r>
            <a:r>
              <a:rPr lang="zh-CN" altLang="en-US" i="1" dirty="0"/>
              <a:t> </a:t>
            </a:r>
            <a:r>
              <a:rPr lang="ja-JP" altLang="en-US"/>
              <a:t>维输入</a:t>
            </a:r>
            <a:r>
              <a:rPr lang="zh-CN" altLang="en-US" dirty="0"/>
              <a:t>，</a:t>
            </a:r>
            <a:endParaRPr dirty="0"/>
          </a:p>
          <a:p>
            <a:r>
              <a:rPr lang="ja-JP" altLang="en-US"/>
              <a:t>线性方法有</a:t>
            </a:r>
            <a:r>
              <a:rPr lang="zh-CN" altLang="en-US" dirty="0"/>
              <a:t> </a:t>
            </a:r>
            <a:r>
              <a:rPr lang="en-US" altLang="zh-CN" dirty="0"/>
              <a:t>n</a:t>
            </a:r>
            <a:r>
              <a:rPr lang="zh-CN" altLang="en-US" dirty="0"/>
              <a:t> </a:t>
            </a:r>
            <a:r>
              <a:rPr lang="ja-JP" altLang="en-US"/>
              <a:t>个权重和偏差</a:t>
            </a:r>
            <a:r>
              <a:rPr lang="zh-CN" altLang="en-US" dirty="0"/>
              <a:t>：</a:t>
            </a:r>
            <a:br>
              <a:rPr dirty="0"/>
            </a:br>
            <a:endParaRPr dirty="0"/>
          </a:p>
          <a:p>
            <a:endParaRPr dirty="0"/>
          </a:p>
          <a:p>
            <a:r>
              <a:rPr lang="ja-JP" altLang="en-US"/>
              <a:t>输出是输入的加权总和</a:t>
            </a:r>
            <a:r>
              <a:rPr lang="zh-CN" altLang="en-US" dirty="0"/>
              <a:t>：</a:t>
            </a:r>
            <a:br>
              <a:rPr dirty="0"/>
            </a:br>
            <a:br>
              <a:rPr dirty="0"/>
            </a:br>
            <a:br>
              <a:rPr dirty="0"/>
            </a:br>
            <a:r>
              <a:rPr lang="ja-JP" altLang="en-US"/>
              <a:t>矢量化版本</a:t>
            </a:r>
            <a:r>
              <a:rPr lang="zh-CN" altLang="en-US" dirty="0"/>
              <a:t>：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1" name="Equation"/>
              <p:cNvSpPr txBox="1"/>
              <p:nvPr/>
            </p:nvSpPr>
            <p:spPr>
              <a:xfrm>
                <a:off x="2903925" y="2099449"/>
                <a:ext cx="3040977" cy="33245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sz="2400"/>
              </a:p>
            </p:txBody>
          </p:sp>
        </mc:Choice>
        <mc:Fallback>
          <p:sp>
            <p:nvSpPr>
              <p:cNvPr id="19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925" y="2099449"/>
                <a:ext cx="3040977" cy="332456"/>
              </a:xfrm>
              <a:prstGeom prst="rect">
                <a:avLst/>
              </a:prstGeom>
              <a:blipFill rotWithShape="1">
                <a:blip r:embed="rId1"/>
                <a:stretch>
                  <a:fillRect l="-2" t="-42" r="-1085" b="-787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2" name="Equation"/>
              <p:cNvSpPr txBox="1"/>
              <p:nvPr/>
            </p:nvSpPr>
            <p:spPr>
              <a:xfrm>
                <a:off x="2774221" y="1009331"/>
                <a:ext cx="2268056" cy="33245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sz="2400" dirty="0"/>
              </a:p>
            </p:txBody>
          </p:sp>
        </mc:Choice>
        <mc:Fallback>
          <p:sp>
            <p:nvSpPr>
              <p:cNvPr id="19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221" y="1009331"/>
                <a:ext cx="2268056" cy="332455"/>
              </a:xfrm>
              <a:prstGeom prst="rect">
                <a:avLst/>
              </a:prstGeom>
              <a:blipFill rotWithShape="1">
                <a:blip r:embed="rId2"/>
                <a:stretch>
                  <a:fillRect l="-24" t="-95" r="-9503" b="-782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3" name="Equation"/>
              <p:cNvSpPr txBox="1"/>
              <p:nvPr/>
            </p:nvSpPr>
            <p:spPr>
              <a:xfrm>
                <a:off x="2119499" y="3293970"/>
                <a:ext cx="4647490" cy="33430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sz="2800"/>
              </a:p>
            </p:txBody>
          </p:sp>
        </mc:Choice>
        <mc:Fallback>
          <p:sp>
            <p:nvSpPr>
              <p:cNvPr id="19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499" y="3293970"/>
                <a:ext cx="4647490" cy="334300"/>
              </a:xfrm>
              <a:prstGeom prst="rect">
                <a:avLst/>
              </a:prstGeom>
              <a:blipFill rotWithShape="1">
                <a:blip r:embed="rId3"/>
                <a:stretch>
                  <a:fillRect l="-11" t="-67" r="-13149" b="-2757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4" name="Equation"/>
              <p:cNvSpPr txBox="1"/>
              <p:nvPr/>
            </p:nvSpPr>
            <p:spPr>
              <a:xfrm>
                <a:off x="3692956" y="4132527"/>
                <a:ext cx="1758088" cy="28255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=⟨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⟩+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sz="2400"/>
              </a:p>
            </p:txBody>
          </p:sp>
        </mc:Choice>
        <mc:Fallback>
          <p:sp>
            <p:nvSpPr>
              <p:cNvPr id="19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956" y="4132527"/>
                <a:ext cx="1758088" cy="282551"/>
              </a:xfrm>
              <a:prstGeom prst="rect">
                <a:avLst/>
              </a:prstGeom>
              <a:blipFill rotWithShape="1">
                <a:blip r:embed="rId4"/>
                <a:stretch>
                  <a:fillRect l="-25" t="-206" r="-8440" b="-2924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Linear Model as a Single-layer Neural Net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线性方法是一个单层神经网络</a:t>
            </a:r>
            <a:endParaRPr dirty="0"/>
          </a:p>
        </p:txBody>
      </p:sp>
      <p:sp>
        <p:nvSpPr>
          <p:cNvPr id="197" name="We can stack multiple layers to get deep neural networks"/>
          <p:cNvSpPr txBox="1">
            <a:spLocks noGrp="1"/>
          </p:cNvSpPr>
          <p:nvPr>
            <p:ph type="body" sz="quarter" idx="1"/>
          </p:nvPr>
        </p:nvSpPr>
        <p:spPr>
          <a:xfrm>
            <a:off x="340592" y="3810503"/>
            <a:ext cx="8205304" cy="752756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rPr lang="ja-JP" altLang="en-US"/>
              <a:t>我们可以堆叠多个层来获得深层神经网络</a:t>
            </a:r>
            <a:r>
              <a:rPr lang="zh-CN" altLang="en-US" dirty="0"/>
              <a:t>。</a:t>
            </a:r>
            <a:endParaRPr dirty="0"/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3207" y="924383"/>
            <a:ext cx="6697586" cy="2622414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Neural Networks Derive from Neurosci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/>
              <a:t>神经科学的灵感</a:t>
            </a:r>
            <a:endParaRPr dirty="0"/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8391" y="1610603"/>
            <a:ext cx="5523418" cy="29573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2" name="Inputs"/>
          <p:cNvSpPr/>
          <p:nvPr/>
        </p:nvSpPr>
        <p:spPr>
          <a:xfrm>
            <a:off x="1176573" y="1416467"/>
            <a:ext cx="1039416" cy="488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78" y="0"/>
                </a:moveTo>
                <a:cubicBezTo>
                  <a:pt x="574" y="0"/>
                  <a:pt x="0" y="1221"/>
                  <a:pt x="0" y="2718"/>
                </a:cubicBezTo>
                <a:lnTo>
                  <a:pt x="0" y="18882"/>
                </a:lnTo>
                <a:cubicBezTo>
                  <a:pt x="0" y="20379"/>
                  <a:pt x="574" y="21600"/>
                  <a:pt x="1278" y="21600"/>
                </a:cubicBezTo>
                <a:lnTo>
                  <a:pt x="16412" y="21600"/>
                </a:lnTo>
                <a:cubicBezTo>
                  <a:pt x="17117" y="21600"/>
                  <a:pt x="17682" y="20379"/>
                  <a:pt x="17682" y="18882"/>
                </a:cubicBezTo>
                <a:lnTo>
                  <a:pt x="17682" y="14938"/>
                </a:lnTo>
                <a:lnTo>
                  <a:pt x="21600" y="12045"/>
                </a:lnTo>
                <a:lnTo>
                  <a:pt x="17682" y="9152"/>
                </a:lnTo>
                <a:lnTo>
                  <a:pt x="17682" y="2718"/>
                </a:lnTo>
                <a:cubicBezTo>
                  <a:pt x="17682" y="1221"/>
                  <a:pt x="17117" y="0"/>
                  <a:pt x="16412" y="0"/>
                </a:cubicBezTo>
                <a:lnTo>
                  <a:pt x="1278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输入</a:t>
            </a:r>
            <a:endParaRPr dirty="0"/>
          </a:p>
        </p:txBody>
      </p:sp>
      <p:sp>
        <p:nvSpPr>
          <p:cNvPr id="203" name="Computation happens here"/>
          <p:cNvSpPr/>
          <p:nvPr/>
        </p:nvSpPr>
        <p:spPr>
          <a:xfrm>
            <a:off x="609637" y="2987580"/>
            <a:ext cx="2246297" cy="804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4" y="0"/>
                </a:moveTo>
                <a:cubicBezTo>
                  <a:pt x="208" y="0"/>
                  <a:pt x="0" y="589"/>
                  <a:pt x="0" y="1311"/>
                </a:cubicBezTo>
                <a:lnTo>
                  <a:pt x="0" y="20299"/>
                </a:lnTo>
                <a:cubicBezTo>
                  <a:pt x="0" y="21022"/>
                  <a:pt x="208" y="21600"/>
                  <a:pt x="464" y="21600"/>
                </a:cubicBezTo>
                <a:lnTo>
                  <a:pt x="14318" y="21600"/>
                </a:lnTo>
                <a:cubicBezTo>
                  <a:pt x="14574" y="21600"/>
                  <a:pt x="14778" y="21022"/>
                  <a:pt x="14778" y="20299"/>
                </a:cubicBezTo>
                <a:lnTo>
                  <a:pt x="14778" y="14969"/>
                </a:lnTo>
                <a:lnTo>
                  <a:pt x="21600" y="12357"/>
                </a:lnTo>
                <a:lnTo>
                  <a:pt x="14778" y="9734"/>
                </a:lnTo>
                <a:lnTo>
                  <a:pt x="14778" y="1311"/>
                </a:lnTo>
                <a:cubicBezTo>
                  <a:pt x="14778" y="589"/>
                  <a:pt x="14574" y="0"/>
                  <a:pt x="14318" y="0"/>
                </a:cubicBezTo>
                <a:lnTo>
                  <a:pt x="464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algn="l"/>
            <a:r>
              <a:rPr lang="ja-JP" altLang="en-US"/>
              <a:t>计算在此发生</a:t>
            </a:r>
            <a:endParaRPr dirty="0"/>
          </a:p>
        </p:txBody>
      </p:sp>
      <p:sp>
        <p:nvSpPr>
          <p:cNvPr id="204" name="Output"/>
          <p:cNvSpPr/>
          <p:nvPr/>
        </p:nvSpPr>
        <p:spPr>
          <a:xfrm>
            <a:off x="3547398" y="3481118"/>
            <a:ext cx="1021558" cy="12315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608" y="16198"/>
                </a:lnTo>
                <a:lnTo>
                  <a:pt x="3608" y="21036"/>
                </a:lnTo>
                <a:cubicBezTo>
                  <a:pt x="3608" y="21351"/>
                  <a:pt x="3917" y="21600"/>
                  <a:pt x="4297" y="21600"/>
                </a:cubicBezTo>
                <a:lnTo>
                  <a:pt x="20912" y="21600"/>
                </a:lnTo>
                <a:cubicBezTo>
                  <a:pt x="21291" y="21600"/>
                  <a:pt x="21600" y="21351"/>
                  <a:pt x="21600" y="21036"/>
                </a:cubicBezTo>
                <a:lnTo>
                  <a:pt x="21600" y="12766"/>
                </a:lnTo>
                <a:cubicBezTo>
                  <a:pt x="21600" y="12452"/>
                  <a:pt x="21291" y="12196"/>
                  <a:pt x="20912" y="12196"/>
                </a:cubicBezTo>
                <a:lnTo>
                  <a:pt x="5564" y="121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/>
              <a:t>输出</a:t>
            </a:r>
            <a:endParaRPr dirty="0"/>
          </a:p>
        </p:txBody>
      </p:sp>
      <p:sp>
        <p:nvSpPr>
          <p:cNvPr id="205" name="Send to the next layer"/>
          <p:cNvSpPr/>
          <p:nvPr/>
        </p:nvSpPr>
        <p:spPr>
          <a:xfrm>
            <a:off x="6532182" y="2403352"/>
            <a:ext cx="2253579" cy="1343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448" y="15406"/>
                </a:lnTo>
                <a:lnTo>
                  <a:pt x="2448" y="21083"/>
                </a:lnTo>
                <a:cubicBezTo>
                  <a:pt x="2448" y="21371"/>
                  <a:pt x="2564" y="21600"/>
                  <a:pt x="2707" y="21600"/>
                </a:cubicBezTo>
                <a:lnTo>
                  <a:pt x="21341" y="21600"/>
                </a:lnTo>
                <a:cubicBezTo>
                  <a:pt x="21484" y="21600"/>
                  <a:pt x="21600" y="21371"/>
                  <a:pt x="21600" y="21083"/>
                </a:cubicBezTo>
                <a:lnTo>
                  <a:pt x="21600" y="13505"/>
                </a:lnTo>
                <a:cubicBezTo>
                  <a:pt x="21600" y="13217"/>
                  <a:pt x="21484" y="12982"/>
                  <a:pt x="21341" y="12982"/>
                </a:cubicBezTo>
                <a:lnTo>
                  <a:pt x="3175" y="129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algn="r"/>
            <a:r>
              <a:rPr lang="ja-JP" altLang="en-US"/>
              <a:t>发到下一个神经元</a:t>
            </a:r>
            <a:endParaRPr dirty="0"/>
          </a:p>
        </p:txBody>
      </p:sp>
      <p:sp>
        <p:nvSpPr>
          <p:cNvPr id="206" name="The real neuron"/>
          <p:cNvSpPr txBox="1"/>
          <p:nvPr/>
        </p:nvSpPr>
        <p:spPr>
          <a:xfrm>
            <a:off x="3679522" y="917106"/>
            <a:ext cx="1938990" cy="46166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2400" b="1"/>
            </a:lvl1pPr>
          </a:lstStyle>
          <a:p>
            <a:r>
              <a:rPr lang="ja-JP" altLang="en-US"/>
              <a:t>真实的神经元</a:t>
            </a:r>
            <a:endParaRPr dirty="0"/>
          </a:p>
        </p:txBody>
      </p:sp>
    </p:spTree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KSO_WPP_MARK_KEY" val="ef9880ce-3cd5-4928-ae83-d9aee217e6a9"/>
  <p:tag name="COMMONDATA" val="eyJoZGlkIjoiYzgyNjdiNzM4MjY1NTAzMjJiZmNjMDA2MmRlZjk5YTEifQ=="/>
</p:tagLst>
</file>

<file path=ppt/theme/theme1.xml><?xml version="1.0" encoding="utf-8"?>
<a:theme xmlns:a="http://schemas.openxmlformats.org/drawingml/2006/main" name="DeckTemplate-AWS">
  <a:themeElements>
    <a:clrScheme name="DeckTemplate-AWS">
      <a:dk1>
        <a:srgbClr val="474746"/>
      </a:dk1>
      <a:lt1>
        <a:srgbClr val="FFFFFF"/>
      </a:lt1>
      <a:dk2>
        <a:srgbClr val="A7A7A7"/>
      </a:dk2>
      <a:lt2>
        <a:srgbClr val="535353"/>
      </a:lt2>
      <a:accent1>
        <a:srgbClr val="FCB64C"/>
      </a:accent1>
      <a:accent2>
        <a:srgbClr val="F7A028"/>
      </a:accent2>
      <a:accent3>
        <a:srgbClr val="0C67AE"/>
      </a:accent3>
      <a:accent4>
        <a:srgbClr val="7BC233"/>
      </a:accent4>
      <a:accent5>
        <a:srgbClr val="FDD645"/>
      </a:accent5>
      <a:accent6>
        <a:srgbClr val="999A98"/>
      </a:accent6>
      <a:hlink>
        <a:srgbClr val="0000FF"/>
      </a:hlink>
      <a:folHlink>
        <a:srgbClr val="FF00FF"/>
      </a:folHlink>
    </a:clrScheme>
    <a:fontScheme name="DeckTemplate-AWS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ckTemplate-AW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defRPr kumimoji="0" sz="4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474746"/>
            </a:solidFill>
            <a:effectLst/>
            <a:uFillTx/>
            <a:latin typeface="+mj-lt"/>
            <a:ea typeface="+mj-ea"/>
            <a:cs typeface="+mj-cs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ckTemplate-AWS">
  <a:themeElements>
    <a:clrScheme name="DeckTemplate-AW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CB64C"/>
      </a:accent1>
      <a:accent2>
        <a:srgbClr val="F7A028"/>
      </a:accent2>
      <a:accent3>
        <a:srgbClr val="0C67AE"/>
      </a:accent3>
      <a:accent4>
        <a:srgbClr val="7BC233"/>
      </a:accent4>
      <a:accent5>
        <a:srgbClr val="FDD645"/>
      </a:accent5>
      <a:accent6>
        <a:srgbClr val="999A98"/>
      </a:accent6>
      <a:hlink>
        <a:srgbClr val="0000FF"/>
      </a:hlink>
      <a:folHlink>
        <a:srgbClr val="FF00FF"/>
      </a:folHlink>
    </a:clrScheme>
    <a:fontScheme name="DeckTemplate-AWS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ckTemplate-AW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defRPr kumimoji="0" sz="4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474746"/>
            </a:solidFill>
            <a:effectLst/>
            <a:uFillTx/>
            <a:latin typeface="+mj-lt"/>
            <a:ea typeface="+mj-ea"/>
            <a:cs typeface="+mj-cs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2942</Words>
  <Application>WPS 演示</Application>
  <PresentationFormat>全屏显示(16:9)</PresentationFormat>
  <Paragraphs>347</Paragraphs>
  <Slides>31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Arial</vt:lpstr>
      <vt:lpstr>宋体</vt:lpstr>
      <vt:lpstr>Wingdings</vt:lpstr>
      <vt:lpstr>Arial</vt:lpstr>
      <vt:lpstr>Cambria Math</vt:lpstr>
      <vt:lpstr>微软雅黑</vt:lpstr>
      <vt:lpstr>Arial Unicode MS</vt:lpstr>
      <vt:lpstr>Helvetica</vt:lpstr>
      <vt:lpstr>Calibri Light</vt:lpstr>
      <vt:lpstr>DeckTemplate-AWS</vt:lpstr>
      <vt:lpstr>PowerPoint 演示文稿</vt:lpstr>
      <vt:lpstr>概要</vt:lpstr>
      <vt:lpstr>线性方法</vt:lpstr>
      <vt:lpstr>房价预测 101</vt:lpstr>
      <vt:lpstr>房价预测</vt:lpstr>
      <vt:lpstr>一个简易模型</vt:lpstr>
      <vt:lpstr>线性方法</vt:lpstr>
      <vt:lpstr>线性方法是一个单层神经网络</vt:lpstr>
      <vt:lpstr>神经科学的灵感</vt:lpstr>
      <vt:lpstr>测量估计质量</vt:lpstr>
      <vt:lpstr>训练数据集 </vt:lpstr>
      <vt:lpstr>学习参数</vt:lpstr>
      <vt:lpstr>封闭解</vt:lpstr>
      <vt:lpstr>基础优化</vt:lpstr>
      <vt:lpstr>梯度下降 </vt:lpstr>
      <vt:lpstr>选择学习率</vt:lpstr>
      <vt:lpstr>小批量随机梯度下降（SGD）</vt:lpstr>
      <vt:lpstr>选择批量值</vt:lpstr>
      <vt:lpstr>总结</vt:lpstr>
      <vt:lpstr>softmax 回归</vt:lpstr>
      <vt:lpstr>回归与分类</vt:lpstr>
      <vt:lpstr>Kaggle上的各种分类任务</vt:lpstr>
      <vt:lpstr>Kaggle上的各种分类任务</vt:lpstr>
      <vt:lpstr>Kaggle上的各种分类任务</vt:lpstr>
      <vt:lpstr>从回归到多类分类</vt:lpstr>
      <vt:lpstr>softmax 函数</vt:lpstr>
      <vt:lpstr>softmax 梯度</vt:lpstr>
      <vt:lpstr>是否用平方损失？</vt:lpstr>
      <vt:lpstr>交叉熵</vt:lpstr>
      <vt:lpstr>线性回归与softmax回归</vt:lpstr>
      <vt:lpstr>总结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991</cp:lastModifiedBy>
  <cp:revision>50</cp:revision>
  <dcterms:created xsi:type="dcterms:W3CDTF">2023-03-26T14:08:52Z</dcterms:created>
  <dcterms:modified xsi:type="dcterms:W3CDTF">2023-03-26T15:03:49Z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367E5E0798C54C459725EA6EC47C0C1B</vt:lpwstr>
  </property>
  <property fmtid="{D5CDD505-2E9C-101B-9397-08002B2CF9AE}" pid="3" name="KSOProductBuildVer">
    <vt:lpwstr>2052-11.1.0.13703</vt:lpwstr>
  </property>
</Properties>
</file>